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9" r:id="rId1"/>
  </p:sldMasterIdLst>
  <p:sldIdLst>
    <p:sldId id="257" r:id="rId2"/>
    <p:sldId id="297" r:id="rId3"/>
    <p:sldId id="299" r:id="rId4"/>
    <p:sldId id="332" r:id="rId5"/>
    <p:sldId id="264" r:id="rId6"/>
    <p:sldId id="305" r:id="rId7"/>
    <p:sldId id="271" r:id="rId8"/>
    <p:sldId id="343" r:id="rId9"/>
    <p:sldId id="327" r:id="rId10"/>
    <p:sldId id="308" r:id="rId11"/>
    <p:sldId id="306" r:id="rId12"/>
    <p:sldId id="334" r:id="rId13"/>
    <p:sldId id="335" r:id="rId14"/>
    <p:sldId id="337" r:id="rId15"/>
    <p:sldId id="338" r:id="rId16"/>
    <p:sldId id="339" r:id="rId17"/>
    <p:sldId id="341" r:id="rId18"/>
    <p:sldId id="342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07" r:id="rId37"/>
    <p:sldId id="309" r:id="rId38"/>
    <p:sldId id="310" r:id="rId39"/>
    <p:sldId id="311" r:id="rId40"/>
    <p:sldId id="272" r:id="rId41"/>
    <p:sldId id="273" r:id="rId42"/>
    <p:sldId id="274" r:id="rId43"/>
    <p:sldId id="293" r:id="rId44"/>
    <p:sldId id="277" r:id="rId45"/>
    <p:sldId id="282" r:id="rId46"/>
    <p:sldId id="312" r:id="rId47"/>
    <p:sldId id="281" r:id="rId48"/>
    <p:sldId id="330" r:id="rId49"/>
    <p:sldId id="328" r:id="rId50"/>
    <p:sldId id="313" r:id="rId51"/>
    <p:sldId id="329" r:id="rId52"/>
    <p:sldId id="286" r:id="rId53"/>
    <p:sldId id="287" r:id="rId54"/>
    <p:sldId id="288" r:id="rId55"/>
    <p:sldId id="331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20" r:id="rId74"/>
    <p:sldId id="318" r:id="rId75"/>
    <p:sldId id="319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19120-CE47-4EA1-B9A8-DE6DD63B0937}" type="doc">
      <dgm:prSet loTypeId="urn:microsoft.com/office/officeart/2005/8/layout/default#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37AAC7D4-A68D-42C1-BAFA-DCBFC2EFC770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Запись двух решений на доске - одного верного и другого неверного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21C894-7D74-4A87-A2C8-15E5852E35C4}" type="parTrans" cxnId="{CCC64306-2ECF-46D9-BCB2-F8979D521D86}">
      <dgm:prSet/>
      <dgm:spPr/>
      <dgm:t>
        <a:bodyPr/>
        <a:lstStyle/>
        <a:p>
          <a:endParaRPr lang="en-US"/>
        </a:p>
      </dgm:t>
    </dgm:pt>
    <dgm:pt modelId="{ACD016E1-47DF-457A-81D9-43E3154457DA}" type="sibTrans" cxnId="{CCC64306-2ECF-46D9-BCB2-F8979D521D86}">
      <dgm:prSet/>
      <dgm:spPr/>
      <dgm:t>
        <a:bodyPr/>
        <a:lstStyle/>
        <a:p>
          <a:endParaRPr lang="en-US"/>
        </a:p>
      </dgm:t>
    </dgm:pt>
    <dgm:pt modelId="{836887AF-FE05-4A5B-B4BB-8212B68F077F}">
      <dgm:prSet custT="1"/>
      <dgm:spPr/>
      <dgm:t>
        <a:bodyPr/>
        <a:lstStyle/>
        <a:p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Решение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обратных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140820-9327-4B7E-9F1E-5BCBF379C387}" type="parTrans" cxnId="{E57A5965-ED3F-4912-B0EC-C283186F4F28}">
      <dgm:prSet/>
      <dgm:spPr/>
      <dgm:t>
        <a:bodyPr/>
        <a:lstStyle/>
        <a:p>
          <a:endParaRPr lang="en-US"/>
        </a:p>
      </dgm:t>
    </dgm:pt>
    <dgm:pt modelId="{1FDFED24-C495-4598-976D-A3AA0A9BCA58}" type="sibTrans" cxnId="{E57A5965-ED3F-4912-B0EC-C283186F4F28}">
      <dgm:prSet/>
      <dgm:spPr/>
      <dgm:t>
        <a:bodyPr/>
        <a:lstStyle/>
        <a:p>
          <a:endParaRPr lang="en-US"/>
        </a:p>
      </dgm:t>
    </dgm:pt>
    <dgm:pt modelId="{C83D2055-F049-4D87-90DA-D1F7FB467397}">
      <dgm:prSet custT="1"/>
      <dgm:spPr/>
      <dgm:t>
        <a:bodyPr/>
        <a:lstStyle/>
        <a:p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Решение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различными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способами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05770-2234-4DBA-B7E8-BB2D46D2BE20}" type="parTrans" cxnId="{3EF6BD9C-E611-456D-9A1A-A4636236427D}">
      <dgm:prSet/>
      <dgm:spPr/>
      <dgm:t>
        <a:bodyPr/>
        <a:lstStyle/>
        <a:p>
          <a:endParaRPr lang="en-US"/>
        </a:p>
      </dgm:t>
    </dgm:pt>
    <dgm:pt modelId="{9C49A1F7-02FF-45F4-A802-733D0C97A696}" type="sibTrans" cxnId="{3EF6BD9C-E611-456D-9A1A-A4636236427D}">
      <dgm:prSet/>
      <dgm:spPr/>
      <dgm:t>
        <a:bodyPr/>
        <a:lstStyle/>
        <a:p>
          <a:endParaRPr lang="en-US"/>
        </a:p>
      </dgm:t>
    </dgm:pt>
    <dgm:pt modelId="{853228E3-57FD-4683-9329-647ED4E3699A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Правильно организованный способ анализа задачи - от вопроса или от данных к вопросу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2EE5A-DFF0-455F-B7B7-52BB94A18368}" type="parTrans" cxnId="{513456F1-4B3A-414A-979E-AF5E15DE0F94}">
      <dgm:prSet/>
      <dgm:spPr/>
      <dgm:t>
        <a:bodyPr/>
        <a:lstStyle/>
        <a:p>
          <a:endParaRPr lang="en-US"/>
        </a:p>
      </dgm:t>
    </dgm:pt>
    <dgm:pt modelId="{8B6B1BF0-4377-4862-A82F-036CD81D5C1E}" type="sibTrans" cxnId="{513456F1-4B3A-414A-979E-AF5E15DE0F94}">
      <dgm:prSet/>
      <dgm:spPr/>
      <dgm:t>
        <a:bodyPr/>
        <a:lstStyle/>
        <a:p>
          <a:endParaRPr lang="en-US"/>
        </a:p>
      </dgm:t>
    </dgm:pt>
    <dgm:pt modelId="{54B2279E-36A1-42A7-80A8-764890E776B8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Представление ситуации, описанной в задаче (нарисовать "картинку")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CCF8E-7FB4-4A81-965D-A1FBB61E81D4}" type="parTrans" cxnId="{C42FBF61-8EE3-4A0A-88FE-5BFA855D54DF}">
      <dgm:prSet/>
      <dgm:spPr/>
      <dgm:t>
        <a:bodyPr/>
        <a:lstStyle/>
        <a:p>
          <a:endParaRPr lang="en-US"/>
        </a:p>
      </dgm:t>
    </dgm:pt>
    <dgm:pt modelId="{781E0719-8F05-4DAC-9E04-E670272FC14C}" type="sibTrans" cxnId="{C42FBF61-8EE3-4A0A-88FE-5BFA855D54DF}">
      <dgm:prSet/>
      <dgm:spPr/>
      <dgm:t>
        <a:bodyPr/>
        <a:lstStyle/>
        <a:p>
          <a:endParaRPr lang="en-US"/>
        </a:p>
      </dgm:t>
    </dgm:pt>
    <dgm:pt modelId="{2FCD47E7-F95D-4D1E-A6C0-0A83AFEC00ED}">
      <dgm:prSet custT="1"/>
      <dgm:spPr/>
      <dgm:t>
        <a:bodyPr/>
        <a:lstStyle/>
        <a:p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Самостоятельное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учащимися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2F3D6-5210-4590-BE03-A4CC2654A253}" type="parTrans" cxnId="{DF6822FE-6E31-4D32-9B89-1AD616649D6F}">
      <dgm:prSet/>
      <dgm:spPr/>
      <dgm:t>
        <a:bodyPr/>
        <a:lstStyle/>
        <a:p>
          <a:endParaRPr lang="en-US"/>
        </a:p>
      </dgm:t>
    </dgm:pt>
    <dgm:pt modelId="{CE67E6D3-19FD-4E05-849E-70CF9D18C29A}" type="sibTrans" cxnId="{DF6822FE-6E31-4D32-9B89-1AD616649D6F}">
      <dgm:prSet/>
      <dgm:spPr/>
      <dgm:t>
        <a:bodyPr/>
        <a:lstStyle/>
        <a:p>
          <a:endParaRPr lang="en-US"/>
        </a:p>
      </dgm:t>
    </dgm:pt>
    <dgm:pt modelId="{CE2AC6A1-2ED1-409A-836E-F4F2E0967D11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Решение задач с недостающими данными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5806E-3339-4D24-9A6C-2C6D5747D3AD}" type="parTrans" cxnId="{91FEC65B-E02B-4FC9-9BD7-7FFBEFC2076B}">
      <dgm:prSet/>
      <dgm:spPr/>
      <dgm:t>
        <a:bodyPr/>
        <a:lstStyle/>
        <a:p>
          <a:endParaRPr lang="en-US"/>
        </a:p>
      </dgm:t>
    </dgm:pt>
    <dgm:pt modelId="{558F9AE3-2589-48E4-95AA-F9F43FC34826}" type="sibTrans" cxnId="{91FEC65B-E02B-4FC9-9BD7-7FFBEFC2076B}">
      <dgm:prSet/>
      <dgm:spPr/>
      <dgm:t>
        <a:bodyPr/>
        <a:lstStyle/>
        <a:p>
          <a:endParaRPr lang="en-US"/>
        </a:p>
      </dgm:t>
    </dgm:pt>
    <dgm:pt modelId="{2E2FBCCB-5C1D-4D62-ADA4-3A2832CA5AC2}">
      <dgm:prSet custT="1"/>
      <dgm:spPr/>
      <dgm:t>
        <a:bodyPr/>
        <a:lstStyle/>
        <a:p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Изменение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вопроса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0E0768-FFA2-4FA8-834A-54B8BEB12C2E}" type="parTrans" cxnId="{B39A7CD6-4D98-4FEC-AE3A-9A28338F1FD3}">
      <dgm:prSet/>
      <dgm:spPr/>
      <dgm:t>
        <a:bodyPr/>
        <a:lstStyle/>
        <a:p>
          <a:endParaRPr lang="en-US"/>
        </a:p>
      </dgm:t>
    </dgm:pt>
    <dgm:pt modelId="{31DF3B6B-FB1B-4CEB-A223-D557AAD8B8B3}" type="sibTrans" cxnId="{B39A7CD6-4D98-4FEC-AE3A-9A28338F1FD3}">
      <dgm:prSet/>
      <dgm:spPr/>
      <dgm:t>
        <a:bodyPr/>
        <a:lstStyle/>
        <a:p>
          <a:endParaRPr lang="en-US"/>
        </a:p>
      </dgm:t>
    </dgm:pt>
    <dgm:pt modelId="{80BF1630-4A15-4D70-9059-33AA707F02C6}">
      <dgm:prSet custT="1"/>
      <dgm:spPr/>
      <dgm:t>
        <a:bodyPr/>
        <a:lstStyle/>
        <a:p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различных выражений по данным задачи и объяснение, что означает то или иное выражение</a:t>
          </a:r>
          <a:endParaRPr lang="en-US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DA80A-E621-46E4-9755-27421F8A6947}" type="parTrans" cxnId="{7323423B-2D2E-49BA-A8BA-284CA8A922DF}">
      <dgm:prSet/>
      <dgm:spPr/>
      <dgm:t>
        <a:bodyPr/>
        <a:lstStyle/>
        <a:p>
          <a:endParaRPr lang="en-US"/>
        </a:p>
      </dgm:t>
    </dgm:pt>
    <dgm:pt modelId="{67610A59-C80C-4279-8D0C-8FDEE6133D67}" type="sibTrans" cxnId="{7323423B-2D2E-49BA-A8BA-284CA8A922DF}">
      <dgm:prSet/>
      <dgm:spPr/>
      <dgm:t>
        <a:bodyPr/>
        <a:lstStyle/>
        <a:p>
          <a:endParaRPr lang="en-US"/>
        </a:p>
      </dgm:t>
    </dgm:pt>
    <dgm:pt modelId="{A04B69EE-A53E-45CA-94C0-BFF84AC94C77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аналогичной задачи с измененными данными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A6D8A-D9B2-4603-8463-CAB9BB5E506C}" type="parTrans" cxnId="{6192E749-6354-4281-91E9-6AF51364655F}">
      <dgm:prSet/>
      <dgm:spPr/>
      <dgm:t>
        <a:bodyPr/>
        <a:lstStyle/>
        <a:p>
          <a:endParaRPr lang="en-US"/>
        </a:p>
      </dgm:t>
    </dgm:pt>
    <dgm:pt modelId="{2A4DFA42-AA76-4C40-9197-0DDA4B9B2973}" type="sibTrans" cxnId="{6192E749-6354-4281-91E9-6AF51364655F}">
      <dgm:prSet/>
      <dgm:spPr/>
      <dgm:t>
        <a:bodyPr/>
        <a:lstStyle/>
        <a:p>
          <a:endParaRPr lang="en-US"/>
        </a:p>
      </dgm:t>
    </dgm:pt>
    <dgm:pt modelId="{CD90EA67-2F30-4D98-8EAA-FEFB556E6082}" type="pres">
      <dgm:prSet presAssocID="{1AB19120-CE47-4EA1-B9A8-DE6DD63B09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A8517C-969E-41F2-9653-320DC5858E19}" type="pres">
      <dgm:prSet presAssocID="{37AAC7D4-A68D-42C1-BAFA-DCBFC2EFC770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9C3F3-CB93-4EAD-8448-5FAB5A01E354}" type="pres">
      <dgm:prSet presAssocID="{ACD016E1-47DF-457A-81D9-43E3154457DA}" presName="sibTrans" presStyleCnt="0"/>
      <dgm:spPr/>
    </dgm:pt>
    <dgm:pt modelId="{32F0B5FA-32BC-42A4-9DE5-57FE1E3AA5AE}" type="pres">
      <dgm:prSet presAssocID="{836887AF-FE05-4A5B-B4BB-8212B68F077F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F5BD4-FEA3-4635-A66A-7EAF3F31F275}" type="pres">
      <dgm:prSet presAssocID="{1FDFED24-C495-4598-976D-A3AA0A9BCA58}" presName="sibTrans" presStyleCnt="0"/>
      <dgm:spPr/>
    </dgm:pt>
    <dgm:pt modelId="{CB98E415-BBD8-41FD-9343-0F9891BCD1D0}" type="pres">
      <dgm:prSet presAssocID="{C83D2055-F049-4D87-90DA-D1F7FB467397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6C420-8EB1-420E-8709-6398DE5C0E5D}" type="pres">
      <dgm:prSet presAssocID="{9C49A1F7-02FF-45F4-A802-733D0C97A696}" presName="sibTrans" presStyleCnt="0"/>
      <dgm:spPr/>
    </dgm:pt>
    <dgm:pt modelId="{F66E3EE4-D121-4093-9CEB-886DC58A2862}" type="pres">
      <dgm:prSet presAssocID="{853228E3-57FD-4683-9329-647ED4E3699A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65F02-6EE0-4329-AFDB-AD5B3437AB7E}" type="pres">
      <dgm:prSet presAssocID="{8B6B1BF0-4377-4862-A82F-036CD81D5C1E}" presName="sibTrans" presStyleCnt="0"/>
      <dgm:spPr/>
    </dgm:pt>
    <dgm:pt modelId="{F3704493-6F37-4F23-AE2E-B0AD457A9ABE}" type="pres">
      <dgm:prSet presAssocID="{54B2279E-36A1-42A7-80A8-764890E776B8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3C460-616B-493E-9BE9-0AE179FBF210}" type="pres">
      <dgm:prSet presAssocID="{781E0719-8F05-4DAC-9E04-E670272FC14C}" presName="sibTrans" presStyleCnt="0"/>
      <dgm:spPr/>
    </dgm:pt>
    <dgm:pt modelId="{5FA9B9DD-EDB0-4C4F-95E7-AA96B8A5A889}" type="pres">
      <dgm:prSet presAssocID="{2FCD47E7-F95D-4D1E-A6C0-0A83AFEC00ED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3AA4B-4C32-4CD3-8BFF-FFE7B40CC73D}" type="pres">
      <dgm:prSet presAssocID="{CE67E6D3-19FD-4E05-849E-70CF9D18C29A}" presName="sibTrans" presStyleCnt="0"/>
      <dgm:spPr/>
    </dgm:pt>
    <dgm:pt modelId="{75578262-A481-423A-B014-810A3F989572}" type="pres">
      <dgm:prSet presAssocID="{CE2AC6A1-2ED1-409A-836E-F4F2E0967D11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9C35D-36B8-4B30-82F6-99E6057DF2DC}" type="pres">
      <dgm:prSet presAssocID="{558F9AE3-2589-48E4-95AA-F9F43FC34826}" presName="sibTrans" presStyleCnt="0"/>
      <dgm:spPr/>
    </dgm:pt>
    <dgm:pt modelId="{63D520CF-8114-44D4-AE1B-B537892E1003}" type="pres">
      <dgm:prSet presAssocID="{2E2FBCCB-5C1D-4D62-ADA4-3A2832CA5AC2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167E1-55CC-477C-8EF5-964F121390E0}" type="pres">
      <dgm:prSet presAssocID="{31DF3B6B-FB1B-4CEB-A223-D557AAD8B8B3}" presName="sibTrans" presStyleCnt="0"/>
      <dgm:spPr/>
    </dgm:pt>
    <dgm:pt modelId="{CF9C77DD-7B98-44F4-A47D-1EFB200CDA15}" type="pres">
      <dgm:prSet presAssocID="{80BF1630-4A15-4D70-9059-33AA707F02C6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3C5B3-8FE4-4550-BF29-42DDB5E01D3F}" type="pres">
      <dgm:prSet presAssocID="{67610A59-C80C-4279-8D0C-8FDEE6133D67}" presName="sibTrans" presStyleCnt="0"/>
      <dgm:spPr/>
    </dgm:pt>
    <dgm:pt modelId="{12C80DCD-00EB-42EE-A06B-2646AD75A4BF}" type="pres">
      <dgm:prSet presAssocID="{A04B69EE-A53E-45CA-94C0-BFF84AC94C77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8ECAFE-C661-40A5-B2B1-65631E5C58F5}" type="presOf" srcId="{1AB19120-CE47-4EA1-B9A8-DE6DD63B0937}" destId="{CD90EA67-2F30-4D98-8EAA-FEFB556E6082}" srcOrd="0" destOrd="0" presId="urn:microsoft.com/office/officeart/2005/8/layout/default#1"/>
    <dgm:cxn modelId="{7F78E760-C75B-4339-9301-1A8CC292F208}" type="presOf" srcId="{2FCD47E7-F95D-4D1E-A6C0-0A83AFEC00ED}" destId="{5FA9B9DD-EDB0-4C4F-95E7-AA96B8A5A889}" srcOrd="0" destOrd="0" presId="urn:microsoft.com/office/officeart/2005/8/layout/default#1"/>
    <dgm:cxn modelId="{09F7DF33-2087-4E89-A561-5340EAD5AF04}" type="presOf" srcId="{54B2279E-36A1-42A7-80A8-764890E776B8}" destId="{F3704493-6F37-4F23-AE2E-B0AD457A9ABE}" srcOrd="0" destOrd="0" presId="urn:microsoft.com/office/officeart/2005/8/layout/default#1"/>
    <dgm:cxn modelId="{7323423B-2D2E-49BA-A8BA-284CA8A922DF}" srcId="{1AB19120-CE47-4EA1-B9A8-DE6DD63B0937}" destId="{80BF1630-4A15-4D70-9059-33AA707F02C6}" srcOrd="8" destOrd="0" parTransId="{13EDA80A-E621-46E4-9755-27421F8A6947}" sibTransId="{67610A59-C80C-4279-8D0C-8FDEE6133D67}"/>
    <dgm:cxn modelId="{3EF6BD9C-E611-456D-9A1A-A4636236427D}" srcId="{1AB19120-CE47-4EA1-B9A8-DE6DD63B0937}" destId="{C83D2055-F049-4D87-90DA-D1F7FB467397}" srcOrd="2" destOrd="0" parTransId="{7B705770-2234-4DBA-B7E8-BB2D46D2BE20}" sibTransId="{9C49A1F7-02FF-45F4-A802-733D0C97A696}"/>
    <dgm:cxn modelId="{B39A7CD6-4D98-4FEC-AE3A-9A28338F1FD3}" srcId="{1AB19120-CE47-4EA1-B9A8-DE6DD63B0937}" destId="{2E2FBCCB-5C1D-4D62-ADA4-3A2832CA5AC2}" srcOrd="7" destOrd="0" parTransId="{800E0768-FFA2-4FA8-834A-54B8BEB12C2E}" sibTransId="{31DF3B6B-FB1B-4CEB-A223-D557AAD8B8B3}"/>
    <dgm:cxn modelId="{C42FBF61-8EE3-4A0A-88FE-5BFA855D54DF}" srcId="{1AB19120-CE47-4EA1-B9A8-DE6DD63B0937}" destId="{54B2279E-36A1-42A7-80A8-764890E776B8}" srcOrd="4" destOrd="0" parTransId="{324CCF8E-7FB4-4A81-965D-A1FBB61E81D4}" sibTransId="{781E0719-8F05-4DAC-9E04-E670272FC14C}"/>
    <dgm:cxn modelId="{9B13E2FF-E308-44A2-B4A6-2088A348DE95}" type="presOf" srcId="{A04B69EE-A53E-45CA-94C0-BFF84AC94C77}" destId="{12C80DCD-00EB-42EE-A06B-2646AD75A4BF}" srcOrd="0" destOrd="0" presId="urn:microsoft.com/office/officeart/2005/8/layout/default#1"/>
    <dgm:cxn modelId="{513456F1-4B3A-414A-979E-AF5E15DE0F94}" srcId="{1AB19120-CE47-4EA1-B9A8-DE6DD63B0937}" destId="{853228E3-57FD-4683-9329-647ED4E3699A}" srcOrd="3" destOrd="0" parTransId="{A932EE5A-DFF0-455F-B7B7-52BB94A18368}" sibTransId="{8B6B1BF0-4377-4862-A82F-036CD81D5C1E}"/>
    <dgm:cxn modelId="{4B203147-088E-4EC3-B447-49C6CF52CFEB}" type="presOf" srcId="{37AAC7D4-A68D-42C1-BAFA-DCBFC2EFC770}" destId="{43A8517C-969E-41F2-9653-320DC5858E19}" srcOrd="0" destOrd="0" presId="urn:microsoft.com/office/officeart/2005/8/layout/default#1"/>
    <dgm:cxn modelId="{5E708015-C314-4D5F-81A9-71ED3944D379}" type="presOf" srcId="{80BF1630-4A15-4D70-9059-33AA707F02C6}" destId="{CF9C77DD-7B98-44F4-A47D-1EFB200CDA15}" srcOrd="0" destOrd="0" presId="urn:microsoft.com/office/officeart/2005/8/layout/default#1"/>
    <dgm:cxn modelId="{9973CA46-F6EF-49D1-9004-58A061F42050}" type="presOf" srcId="{853228E3-57FD-4683-9329-647ED4E3699A}" destId="{F66E3EE4-D121-4093-9CEB-886DC58A2862}" srcOrd="0" destOrd="0" presId="urn:microsoft.com/office/officeart/2005/8/layout/default#1"/>
    <dgm:cxn modelId="{CCC64306-2ECF-46D9-BCB2-F8979D521D86}" srcId="{1AB19120-CE47-4EA1-B9A8-DE6DD63B0937}" destId="{37AAC7D4-A68D-42C1-BAFA-DCBFC2EFC770}" srcOrd="0" destOrd="0" parTransId="{5021C894-7D74-4A87-A2C8-15E5852E35C4}" sibTransId="{ACD016E1-47DF-457A-81D9-43E3154457DA}"/>
    <dgm:cxn modelId="{6192E749-6354-4281-91E9-6AF51364655F}" srcId="{1AB19120-CE47-4EA1-B9A8-DE6DD63B0937}" destId="{A04B69EE-A53E-45CA-94C0-BFF84AC94C77}" srcOrd="9" destOrd="0" parTransId="{AC7A6D8A-D9B2-4603-8463-CAB9BB5E506C}" sibTransId="{2A4DFA42-AA76-4C40-9197-0DDA4B9B2973}"/>
    <dgm:cxn modelId="{DF6822FE-6E31-4D32-9B89-1AD616649D6F}" srcId="{1AB19120-CE47-4EA1-B9A8-DE6DD63B0937}" destId="{2FCD47E7-F95D-4D1E-A6C0-0A83AFEC00ED}" srcOrd="5" destOrd="0" parTransId="{57E2F3D6-5210-4590-BE03-A4CC2654A253}" sibTransId="{CE67E6D3-19FD-4E05-849E-70CF9D18C29A}"/>
    <dgm:cxn modelId="{BDCDC3F4-F4E8-4EAD-9C01-3F3A3B149124}" type="presOf" srcId="{CE2AC6A1-2ED1-409A-836E-F4F2E0967D11}" destId="{75578262-A481-423A-B014-810A3F989572}" srcOrd="0" destOrd="0" presId="urn:microsoft.com/office/officeart/2005/8/layout/default#1"/>
    <dgm:cxn modelId="{91FEC65B-E02B-4FC9-9BD7-7FFBEFC2076B}" srcId="{1AB19120-CE47-4EA1-B9A8-DE6DD63B0937}" destId="{CE2AC6A1-2ED1-409A-836E-F4F2E0967D11}" srcOrd="6" destOrd="0" parTransId="{D535806E-3339-4D24-9A6C-2C6D5747D3AD}" sibTransId="{558F9AE3-2589-48E4-95AA-F9F43FC34826}"/>
    <dgm:cxn modelId="{063A642C-9D74-47E4-9A2C-FF498B2249B8}" type="presOf" srcId="{C83D2055-F049-4D87-90DA-D1F7FB467397}" destId="{CB98E415-BBD8-41FD-9343-0F9891BCD1D0}" srcOrd="0" destOrd="0" presId="urn:microsoft.com/office/officeart/2005/8/layout/default#1"/>
    <dgm:cxn modelId="{7A117237-8071-4418-A5EE-3EDB8890BD6B}" type="presOf" srcId="{836887AF-FE05-4A5B-B4BB-8212B68F077F}" destId="{32F0B5FA-32BC-42A4-9DE5-57FE1E3AA5AE}" srcOrd="0" destOrd="0" presId="urn:microsoft.com/office/officeart/2005/8/layout/default#1"/>
    <dgm:cxn modelId="{BBBE0810-9CB5-4664-BC3C-5E87386A1C6F}" type="presOf" srcId="{2E2FBCCB-5C1D-4D62-ADA4-3A2832CA5AC2}" destId="{63D520CF-8114-44D4-AE1B-B537892E1003}" srcOrd="0" destOrd="0" presId="urn:microsoft.com/office/officeart/2005/8/layout/default#1"/>
    <dgm:cxn modelId="{E57A5965-ED3F-4912-B0EC-C283186F4F28}" srcId="{1AB19120-CE47-4EA1-B9A8-DE6DD63B0937}" destId="{836887AF-FE05-4A5B-B4BB-8212B68F077F}" srcOrd="1" destOrd="0" parTransId="{89140820-9327-4B7E-9F1E-5BCBF379C387}" sibTransId="{1FDFED24-C495-4598-976D-A3AA0A9BCA58}"/>
    <dgm:cxn modelId="{9F11915D-506F-40FC-99B7-C0E7B8B3D4E2}" type="presParOf" srcId="{CD90EA67-2F30-4D98-8EAA-FEFB556E6082}" destId="{43A8517C-969E-41F2-9653-320DC5858E19}" srcOrd="0" destOrd="0" presId="urn:microsoft.com/office/officeart/2005/8/layout/default#1"/>
    <dgm:cxn modelId="{58D7B852-678E-4C87-A896-CEB8835CF859}" type="presParOf" srcId="{CD90EA67-2F30-4D98-8EAA-FEFB556E6082}" destId="{C829C3F3-CB93-4EAD-8448-5FAB5A01E354}" srcOrd="1" destOrd="0" presId="urn:microsoft.com/office/officeart/2005/8/layout/default#1"/>
    <dgm:cxn modelId="{5481CBE7-3D94-4431-AAEE-0F79333813B7}" type="presParOf" srcId="{CD90EA67-2F30-4D98-8EAA-FEFB556E6082}" destId="{32F0B5FA-32BC-42A4-9DE5-57FE1E3AA5AE}" srcOrd="2" destOrd="0" presId="urn:microsoft.com/office/officeart/2005/8/layout/default#1"/>
    <dgm:cxn modelId="{E39C9DB3-29DE-4CF7-B97A-DBBDB3EE80EE}" type="presParOf" srcId="{CD90EA67-2F30-4D98-8EAA-FEFB556E6082}" destId="{ACCF5BD4-FEA3-4635-A66A-7EAF3F31F275}" srcOrd="3" destOrd="0" presId="urn:microsoft.com/office/officeart/2005/8/layout/default#1"/>
    <dgm:cxn modelId="{FE9E5F1D-56FC-4793-AEAA-5F2A8D7DE435}" type="presParOf" srcId="{CD90EA67-2F30-4D98-8EAA-FEFB556E6082}" destId="{CB98E415-BBD8-41FD-9343-0F9891BCD1D0}" srcOrd="4" destOrd="0" presId="urn:microsoft.com/office/officeart/2005/8/layout/default#1"/>
    <dgm:cxn modelId="{D549EEC5-6A5C-4BD9-A3EC-74812BC0EB21}" type="presParOf" srcId="{CD90EA67-2F30-4D98-8EAA-FEFB556E6082}" destId="{9226C420-8EB1-420E-8709-6398DE5C0E5D}" srcOrd="5" destOrd="0" presId="urn:microsoft.com/office/officeart/2005/8/layout/default#1"/>
    <dgm:cxn modelId="{BE9E3722-D277-42D7-9027-EC14F275FD37}" type="presParOf" srcId="{CD90EA67-2F30-4D98-8EAA-FEFB556E6082}" destId="{F66E3EE4-D121-4093-9CEB-886DC58A2862}" srcOrd="6" destOrd="0" presId="urn:microsoft.com/office/officeart/2005/8/layout/default#1"/>
    <dgm:cxn modelId="{920460A6-2A28-475F-A9AB-55CB8627BEDC}" type="presParOf" srcId="{CD90EA67-2F30-4D98-8EAA-FEFB556E6082}" destId="{40165F02-6EE0-4329-AFDB-AD5B3437AB7E}" srcOrd="7" destOrd="0" presId="urn:microsoft.com/office/officeart/2005/8/layout/default#1"/>
    <dgm:cxn modelId="{428337E8-413C-49CF-ACFE-9F7DFE51714E}" type="presParOf" srcId="{CD90EA67-2F30-4D98-8EAA-FEFB556E6082}" destId="{F3704493-6F37-4F23-AE2E-B0AD457A9ABE}" srcOrd="8" destOrd="0" presId="urn:microsoft.com/office/officeart/2005/8/layout/default#1"/>
    <dgm:cxn modelId="{9585E937-4D7F-4F1B-8CDD-D660B04249F2}" type="presParOf" srcId="{CD90EA67-2F30-4D98-8EAA-FEFB556E6082}" destId="{9903C460-616B-493E-9BE9-0AE179FBF210}" srcOrd="9" destOrd="0" presId="urn:microsoft.com/office/officeart/2005/8/layout/default#1"/>
    <dgm:cxn modelId="{346F4FF3-CBB6-4062-B3AE-82073B9C38AC}" type="presParOf" srcId="{CD90EA67-2F30-4D98-8EAA-FEFB556E6082}" destId="{5FA9B9DD-EDB0-4C4F-95E7-AA96B8A5A889}" srcOrd="10" destOrd="0" presId="urn:microsoft.com/office/officeart/2005/8/layout/default#1"/>
    <dgm:cxn modelId="{499C97E3-B03A-49ED-B2FE-D6B07A0D4E6A}" type="presParOf" srcId="{CD90EA67-2F30-4D98-8EAA-FEFB556E6082}" destId="{3FE3AA4B-4C32-4CD3-8BFF-FFE7B40CC73D}" srcOrd="11" destOrd="0" presId="urn:microsoft.com/office/officeart/2005/8/layout/default#1"/>
    <dgm:cxn modelId="{08CDEA2D-B350-46FF-BF4E-8F4E8F220A51}" type="presParOf" srcId="{CD90EA67-2F30-4D98-8EAA-FEFB556E6082}" destId="{75578262-A481-423A-B014-810A3F989572}" srcOrd="12" destOrd="0" presId="urn:microsoft.com/office/officeart/2005/8/layout/default#1"/>
    <dgm:cxn modelId="{BFEE1EDD-02F5-4098-A79F-F0B7E5856ECF}" type="presParOf" srcId="{CD90EA67-2F30-4D98-8EAA-FEFB556E6082}" destId="{E069C35D-36B8-4B30-82F6-99E6057DF2DC}" srcOrd="13" destOrd="0" presId="urn:microsoft.com/office/officeart/2005/8/layout/default#1"/>
    <dgm:cxn modelId="{0FDE516A-92BC-4C10-8278-117E20DF2A96}" type="presParOf" srcId="{CD90EA67-2F30-4D98-8EAA-FEFB556E6082}" destId="{63D520CF-8114-44D4-AE1B-B537892E1003}" srcOrd="14" destOrd="0" presId="urn:microsoft.com/office/officeart/2005/8/layout/default#1"/>
    <dgm:cxn modelId="{20C3993A-3A9B-46D6-A9A1-753831141E43}" type="presParOf" srcId="{CD90EA67-2F30-4D98-8EAA-FEFB556E6082}" destId="{B73167E1-55CC-477C-8EF5-964F121390E0}" srcOrd="15" destOrd="0" presId="urn:microsoft.com/office/officeart/2005/8/layout/default#1"/>
    <dgm:cxn modelId="{4506517B-6B2A-4D2D-87D2-F34CB826A3F8}" type="presParOf" srcId="{CD90EA67-2F30-4D98-8EAA-FEFB556E6082}" destId="{CF9C77DD-7B98-44F4-A47D-1EFB200CDA15}" srcOrd="16" destOrd="0" presId="urn:microsoft.com/office/officeart/2005/8/layout/default#1"/>
    <dgm:cxn modelId="{C4FEF663-8F99-425F-A806-5F2C737F4C8B}" type="presParOf" srcId="{CD90EA67-2F30-4D98-8EAA-FEFB556E6082}" destId="{09C3C5B3-8FE4-4550-BF29-42DDB5E01D3F}" srcOrd="17" destOrd="0" presId="urn:microsoft.com/office/officeart/2005/8/layout/default#1"/>
    <dgm:cxn modelId="{6A636B36-CDC4-430B-8F9B-AE78B37F8B46}" type="presParOf" srcId="{CD90EA67-2F30-4D98-8EAA-FEFB556E6082}" destId="{12C80DCD-00EB-42EE-A06B-2646AD75A4BF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8517C-969E-41F2-9653-320DC5858E19}">
      <dsp:nvSpPr>
        <dsp:cNvPr id="0" name=""/>
        <dsp:cNvSpPr/>
      </dsp:nvSpPr>
      <dsp:spPr>
        <a:xfrm>
          <a:off x="2387" y="338124"/>
          <a:ext cx="1894123" cy="1136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Запись двух решений на доске - одного верного и другого неверного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7" y="338124"/>
        <a:ext cx="1894123" cy="1136473"/>
      </dsp:txXfrm>
    </dsp:sp>
    <dsp:sp modelId="{32F0B5FA-32BC-42A4-9DE5-57FE1E3AA5AE}">
      <dsp:nvSpPr>
        <dsp:cNvPr id="0" name=""/>
        <dsp:cNvSpPr/>
      </dsp:nvSpPr>
      <dsp:spPr>
        <a:xfrm>
          <a:off x="2085923" y="338124"/>
          <a:ext cx="1894123" cy="11364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Решение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обратных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5923" y="338124"/>
        <a:ext cx="1894123" cy="1136473"/>
      </dsp:txXfrm>
    </dsp:sp>
    <dsp:sp modelId="{CB98E415-BBD8-41FD-9343-0F9891BCD1D0}">
      <dsp:nvSpPr>
        <dsp:cNvPr id="0" name=""/>
        <dsp:cNvSpPr/>
      </dsp:nvSpPr>
      <dsp:spPr>
        <a:xfrm>
          <a:off x="4169458" y="338124"/>
          <a:ext cx="1894123" cy="11364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Решение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различными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способами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9458" y="338124"/>
        <a:ext cx="1894123" cy="1136473"/>
      </dsp:txXfrm>
    </dsp:sp>
    <dsp:sp modelId="{F66E3EE4-D121-4093-9CEB-886DC58A2862}">
      <dsp:nvSpPr>
        <dsp:cNvPr id="0" name=""/>
        <dsp:cNvSpPr/>
      </dsp:nvSpPr>
      <dsp:spPr>
        <a:xfrm>
          <a:off x="6252994" y="338124"/>
          <a:ext cx="1894123" cy="11364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Правильно организованный способ анализа задачи - от вопроса или от данных к вопросу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2994" y="338124"/>
        <a:ext cx="1894123" cy="1136473"/>
      </dsp:txXfrm>
    </dsp:sp>
    <dsp:sp modelId="{F3704493-6F37-4F23-AE2E-B0AD457A9ABE}">
      <dsp:nvSpPr>
        <dsp:cNvPr id="0" name=""/>
        <dsp:cNvSpPr/>
      </dsp:nvSpPr>
      <dsp:spPr>
        <a:xfrm>
          <a:off x="2387" y="1664011"/>
          <a:ext cx="1894123" cy="11364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Представление ситуации, описанной в задаче (нарисовать "картинку")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7" y="1664011"/>
        <a:ext cx="1894123" cy="1136473"/>
      </dsp:txXfrm>
    </dsp:sp>
    <dsp:sp modelId="{5FA9B9DD-EDB0-4C4F-95E7-AA96B8A5A889}">
      <dsp:nvSpPr>
        <dsp:cNvPr id="0" name=""/>
        <dsp:cNvSpPr/>
      </dsp:nvSpPr>
      <dsp:spPr>
        <a:xfrm>
          <a:off x="2085923" y="1664011"/>
          <a:ext cx="1894123" cy="1136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Самостоятельное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учащимися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5923" y="1664011"/>
        <a:ext cx="1894123" cy="1136473"/>
      </dsp:txXfrm>
    </dsp:sp>
    <dsp:sp modelId="{75578262-A481-423A-B014-810A3F989572}">
      <dsp:nvSpPr>
        <dsp:cNvPr id="0" name=""/>
        <dsp:cNvSpPr/>
      </dsp:nvSpPr>
      <dsp:spPr>
        <a:xfrm>
          <a:off x="4169458" y="1664011"/>
          <a:ext cx="1894123" cy="11364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Решение задач с недостающими данными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9458" y="1664011"/>
        <a:ext cx="1894123" cy="1136473"/>
      </dsp:txXfrm>
    </dsp:sp>
    <dsp:sp modelId="{63D520CF-8114-44D4-AE1B-B537892E1003}">
      <dsp:nvSpPr>
        <dsp:cNvPr id="0" name=""/>
        <dsp:cNvSpPr/>
      </dsp:nvSpPr>
      <dsp:spPr>
        <a:xfrm>
          <a:off x="6252994" y="1664011"/>
          <a:ext cx="1894123" cy="11364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Изменение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вопроса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2994" y="1664011"/>
        <a:ext cx="1894123" cy="1136473"/>
      </dsp:txXfrm>
    </dsp:sp>
    <dsp:sp modelId="{CF9C77DD-7B98-44F4-A47D-1EFB200CDA15}">
      <dsp:nvSpPr>
        <dsp:cNvPr id="0" name=""/>
        <dsp:cNvSpPr/>
      </dsp:nvSpPr>
      <dsp:spPr>
        <a:xfrm>
          <a:off x="2085923" y="2989897"/>
          <a:ext cx="1894123" cy="11364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различных выражений по данным задачи и объяснение, что означает то или иное выражение</a:t>
          </a:r>
          <a:endParaRPr lang="en-US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5923" y="2989897"/>
        <a:ext cx="1894123" cy="1136473"/>
      </dsp:txXfrm>
    </dsp:sp>
    <dsp:sp modelId="{12C80DCD-00EB-42EE-A06B-2646AD75A4BF}">
      <dsp:nvSpPr>
        <dsp:cNvPr id="0" name=""/>
        <dsp:cNvSpPr/>
      </dsp:nvSpPr>
      <dsp:spPr>
        <a:xfrm>
          <a:off x="4169458" y="2989897"/>
          <a:ext cx="1894123" cy="11364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аналогичной задачи с измененными данными</a:t>
          </a:r>
          <a:endParaRPr lang="en-US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9458" y="2989897"/>
        <a:ext cx="1894123" cy="1136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81" y="7"/>
            <a:ext cx="9137213" cy="980537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941" tIns="32941" rIns="32941" bIns="32941" anchor="ctr"/>
          <a:lstStyle/>
          <a:p>
            <a:pPr defTabSz="65581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100">
              <a:solidFill>
                <a:srgbClr val="FFFFFF"/>
              </a:solidFill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9" y="33199"/>
            <a:ext cx="8807344" cy="914303"/>
          </a:xfrm>
          <a:prstGeom prst="rect">
            <a:avLst/>
          </a:prstGeom>
          <a:noFill/>
          <a:ln>
            <a:noFill/>
          </a:ln>
          <a:extLst/>
        </p:spPr>
        <p:txBody>
          <a:bodyPr lIns="65886" tIns="32941" rIns="65886" bIns="3294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77591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image1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1" y="6302668"/>
            <a:ext cx="9143999" cy="4571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02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58228F7-DA4A-4E36-9D70-DD7DDBE756B2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ED1776A-5296-4FE1-B1AA-20FDA00E3F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  <p:sldLayoutId id="2147484691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7946476" cy="6858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методы и приёмы ф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ормирования функциональной грамотности 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2774602" y="4941168"/>
            <a:ext cx="5714228" cy="14054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95537" y="1"/>
            <a:ext cx="8208912" cy="141277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самостоятельно создавать </a:t>
            </a:r>
            <a:br>
              <a:rPr lang="ru-RU" alt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оформлять </a:t>
            </a:r>
            <a:r>
              <a:rPr lang="ru-RU" altLang="ru-RU" sz="2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несплошной</a:t>
            </a:r>
            <a:r>
              <a:rPr lang="ru-RU" alt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текст</a:t>
            </a:r>
          </a:p>
        </p:txBody>
      </p:sp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541462" y="1673225"/>
            <a:ext cx="3384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Литературное чтение, </a:t>
            </a:r>
            <a:br>
              <a:rPr lang="ru-RU" altLang="ru-RU" dirty="0"/>
            </a:br>
            <a:r>
              <a:rPr lang="ru-RU" altLang="ru-RU" dirty="0" err="1"/>
              <a:t>В.Сутеев</a:t>
            </a:r>
            <a:r>
              <a:rPr lang="ru-RU" altLang="ru-RU" dirty="0"/>
              <a:t>. «Снежный зайчик»</a:t>
            </a: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6238031" y="1489075"/>
            <a:ext cx="116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Задание:</a:t>
            </a:r>
          </a:p>
        </p:txBody>
      </p:sp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4436269" y="1720057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1. Прочитай текст. </a:t>
            </a:r>
            <a:br>
              <a:rPr lang="ru-RU" altLang="ru-RU" dirty="0"/>
            </a:br>
            <a:r>
              <a:rPr lang="ru-RU" altLang="ru-RU" dirty="0"/>
              <a:t>2. Заполни таблицу, пользуясь текстом.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9338"/>
            <a:ext cx="41084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05" y="2366169"/>
            <a:ext cx="4395788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89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476672"/>
            <a:ext cx="8100392" cy="100853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переводить информацию в другие текстовые формы.</a:t>
            </a:r>
            <a:br>
              <a:rPr lang="ru-RU" alt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(Создать сплошной текст на основе </a:t>
            </a:r>
            <a:r>
              <a:rPr lang="ru-RU" altLang="ru-RU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несплошного</a:t>
            </a:r>
            <a:r>
              <a:rPr lang="ru-RU" alt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текста)</a:t>
            </a: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468313" y="2133600"/>
            <a:ext cx="240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Математика 2 класс 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5508625" y="2162175"/>
            <a:ext cx="2684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Задание: Кассовый чек</a:t>
            </a: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323850" y="2711450"/>
            <a:ext cx="3221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Задача: </a:t>
            </a:r>
          </a:p>
          <a:p>
            <a:pPr eaLnBrk="1" hangingPunct="1"/>
            <a:r>
              <a:rPr lang="ru-RU" altLang="ru-RU"/>
              <a:t>У мамы было 500 рублей. Она купила в магазине кефир за 25 рублей, сметану за 55 рублей, творог за 20 рублей. Сколько денег осталось у мамы?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711450"/>
            <a:ext cx="371951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Приём </a:t>
            </a:r>
            <a:r>
              <a:rPr lang="ru-RU" dirty="0" smtClean="0">
                <a:effectLst/>
              </a:rPr>
              <a:t>«Реконструкция текста» </a:t>
            </a:r>
            <a:r>
              <a:rPr lang="ru-RU" dirty="0">
                <a:effectLst/>
              </a:rPr>
              <a:t> </a:t>
            </a:r>
            <a:endParaRPr lang="ru-RU" dirty="0"/>
          </a:p>
        </p:txBody>
      </p:sp>
      <p:pic>
        <p:nvPicPr>
          <p:cNvPr id="4" name="Рисунок 3" descr="https://xn--j1ahfl.xn--p1ai/data/ppt_to_html/u424811/p273828/img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/>
          <a:stretch/>
        </p:blipFill>
        <p:spPr bwMode="auto">
          <a:xfrm>
            <a:off x="762000" y="1325880"/>
            <a:ext cx="7620000" cy="420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339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864096"/>
          </a:xfrm>
        </p:spPr>
        <p:txBody>
          <a:bodyPr/>
          <a:lstStyle/>
          <a:p>
            <a:pPr algn="ctr"/>
            <a:r>
              <a:rPr lang="ru-RU" dirty="0" smtClean="0"/>
              <a:t>Приём «Кластер»</a:t>
            </a:r>
            <a:endParaRPr lang="ru-RU" dirty="0"/>
          </a:p>
        </p:txBody>
      </p:sp>
      <p:pic>
        <p:nvPicPr>
          <p:cNvPr id="4" name="Рисунок 3" descr="https://xn--j1ahfl.xn--p1ai/data/ppt_to_html/u424811/p273828/img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0666" r="3900" b="28533"/>
          <a:stretch/>
        </p:blipFill>
        <p:spPr bwMode="auto">
          <a:xfrm>
            <a:off x="1143000" y="1977390"/>
            <a:ext cx="6858000" cy="2903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462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2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4664"/>
            <a:ext cx="8183880" cy="720080"/>
          </a:xfrm>
        </p:spPr>
        <p:txBody>
          <a:bodyPr/>
          <a:lstStyle/>
          <a:p>
            <a:r>
              <a:rPr lang="ru-RU" dirty="0" smtClean="0"/>
              <a:t>Приём «</a:t>
            </a:r>
            <a:r>
              <a:rPr lang="ru-RU" dirty="0" err="1" smtClean="0"/>
              <a:t>Детонантный</a:t>
            </a:r>
            <a:r>
              <a:rPr lang="ru-RU" dirty="0" smtClean="0"/>
              <a:t> граф»</a:t>
            </a:r>
            <a:endParaRPr lang="ru-RU" dirty="0"/>
          </a:p>
        </p:txBody>
      </p:sp>
      <p:pic>
        <p:nvPicPr>
          <p:cNvPr id="3" name="Рисунок 2" descr="https://xn--j1ahfl.xn--p1ai/data/ppt_to_html/u424811/p273828/img1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7" b="13600"/>
          <a:stretch/>
        </p:blipFill>
        <p:spPr bwMode="auto">
          <a:xfrm>
            <a:off x="755576" y="1196752"/>
            <a:ext cx="7776864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7284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xn--j1ahfl.xn--p1ai/data/ppt_to_html/u424811/p273828/img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357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126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20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468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720080"/>
          </a:xfrm>
        </p:spPr>
        <p:txBody>
          <a:bodyPr/>
          <a:lstStyle/>
          <a:p>
            <a:r>
              <a:rPr lang="ru-RU" dirty="0" smtClean="0"/>
              <a:t>Приём «Письмо с дырками»</a:t>
            </a:r>
            <a:endParaRPr lang="ru-RU" dirty="0"/>
          </a:p>
        </p:txBody>
      </p:sp>
      <p:pic>
        <p:nvPicPr>
          <p:cNvPr id="4" name="Рисунок 3" descr="https://xn--j1ahfl.xn--p1ai/data/ppt_to_html/u424811/p273828/img2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3" r="7700"/>
          <a:stretch/>
        </p:blipFill>
        <p:spPr bwMode="auto">
          <a:xfrm>
            <a:off x="502920" y="1340768"/>
            <a:ext cx="8101528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614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и качества необходимые человеку 21 века</a:t>
            </a:r>
            <a:endParaRPr lang="ru-RU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СК\Searches\Desktop\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34481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4664"/>
            <a:ext cx="8183880" cy="720080"/>
          </a:xfrm>
        </p:spPr>
        <p:txBody>
          <a:bodyPr/>
          <a:lstStyle/>
          <a:p>
            <a:pPr algn="ctr"/>
            <a:r>
              <a:rPr lang="ru-RU" dirty="0" smtClean="0"/>
              <a:t>Приём «Лови ошибку»</a:t>
            </a:r>
            <a:endParaRPr lang="ru-RU" dirty="0"/>
          </a:p>
        </p:txBody>
      </p:sp>
      <p:pic>
        <p:nvPicPr>
          <p:cNvPr id="3" name="Рисунок 2" descr="https://xn--j1ahfl.xn--p1ai/data/ppt_to_html/u424811/p273828/img2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 r="1300"/>
          <a:stretch/>
        </p:blipFill>
        <p:spPr bwMode="auto">
          <a:xfrm>
            <a:off x="395536" y="1089660"/>
            <a:ext cx="8291264" cy="49316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502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4664"/>
            <a:ext cx="8183880" cy="792088"/>
          </a:xfrm>
        </p:spPr>
        <p:txBody>
          <a:bodyPr/>
          <a:lstStyle/>
          <a:p>
            <a:pPr algn="ctr"/>
            <a:r>
              <a:rPr lang="ru-RU" dirty="0" smtClean="0"/>
              <a:t>Приём «</a:t>
            </a:r>
            <a:r>
              <a:rPr lang="ru-RU" dirty="0" err="1" smtClean="0"/>
              <a:t>Буктрейлер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 descr="https://xn--j1ahfl.xn--p1ai/data/ppt_to_html/u424811/p273828/img2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21200" r="7600" b="13067"/>
          <a:stretch/>
        </p:blipFill>
        <p:spPr bwMode="auto">
          <a:xfrm>
            <a:off x="323528" y="1412776"/>
            <a:ext cx="8424936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408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4664"/>
            <a:ext cx="818388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Приём «Проблемная ситуация»</a:t>
            </a:r>
            <a:endParaRPr lang="ru-RU" dirty="0"/>
          </a:p>
        </p:txBody>
      </p:sp>
      <p:pic>
        <p:nvPicPr>
          <p:cNvPr id="3" name="Рисунок 2" descr="https://xn--j1ahfl.xn--p1ai/data/ppt_to_html/u424811/p273828/img2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1067" r="4400"/>
          <a:stretch/>
        </p:blipFill>
        <p:spPr bwMode="auto">
          <a:xfrm>
            <a:off x="755576" y="1844824"/>
            <a:ext cx="7560840" cy="4176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3028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126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195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2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63272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926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126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065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126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67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126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92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3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138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91264" cy="5953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94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Прямоугольник 1"/>
          <p:cNvSpPr>
            <a:spLocks noChangeArrowheads="1"/>
          </p:cNvSpPr>
          <p:nvPr/>
        </p:nvSpPr>
        <p:spPr bwMode="auto">
          <a:xfrm>
            <a:off x="1289518" y="188957"/>
            <a:ext cx="7345363" cy="10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7" tIns="45088" rIns="90177" bIns="4508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98721">
              <a:spcBef>
                <a:spcPct val="0"/>
              </a:spcBef>
              <a:buNone/>
            </a:pPr>
            <a:endParaRPr lang="en-US" altLang="ru-RU" dirty="0">
              <a:solidFill>
                <a:prstClr val="black"/>
              </a:solidFill>
              <a:latin typeface="Arial" charset="0"/>
            </a:endParaRPr>
          </a:p>
          <a:p>
            <a:pPr algn="ctr" defTabSz="898721">
              <a:spcBef>
                <a:spcPct val="0"/>
              </a:spcBef>
              <a:buNone/>
            </a:pPr>
            <a:endParaRPr lang="en-US" alt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0659" name="Rectangle 3"/>
          <p:cNvSpPr txBox="1">
            <a:spLocks/>
          </p:cNvSpPr>
          <p:nvPr/>
        </p:nvSpPr>
        <p:spPr bwMode="auto">
          <a:xfrm>
            <a:off x="539552" y="1052736"/>
            <a:ext cx="824979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7" tIns="45088" rIns="90177" bIns="45088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defTabSz="898721">
              <a:spcBef>
                <a:spcPts val="0"/>
              </a:spcBef>
              <a:buNone/>
            </a:pPr>
            <a:r>
              <a:rPr lang="ru-RU" altLang="ru-RU" sz="21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altLang="ru-RU" sz="2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</a:t>
            </a:r>
            <a:r>
              <a:rPr lang="ru-RU" alt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человека вступать в отношения с внешней средой и максимально быстро адаптироваться и функционировать в ней.</a:t>
            </a:r>
          </a:p>
          <a:p>
            <a:pPr marL="0" indent="0" defTabSz="898721">
              <a:spcBef>
                <a:spcPts val="0"/>
              </a:spcBef>
              <a:buNone/>
            </a:pPr>
            <a:endParaRPr lang="ru-RU" altLang="ru-RU" sz="21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898721">
              <a:spcBef>
                <a:spcPts val="0"/>
              </a:spcBef>
              <a:buNone/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грамотный человек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человек, способный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отношений. 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Леонтьев</a:t>
            </a:r>
          </a:p>
          <a:p>
            <a:pPr marL="0" indent="0" algn="just" defTabSz="898721">
              <a:spcBef>
                <a:spcPts val="1799"/>
              </a:spcBef>
              <a:buNone/>
            </a:pPr>
            <a:endParaRPr lang="ru-RU" altLang="ru-RU" sz="21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98721">
              <a:spcBef>
                <a:spcPts val="1799"/>
              </a:spcBef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0" name="Прямоугольник 3"/>
          <p:cNvSpPr>
            <a:spLocks noChangeArrowheads="1"/>
          </p:cNvSpPr>
          <p:nvPr/>
        </p:nvSpPr>
        <p:spPr bwMode="auto">
          <a:xfrm>
            <a:off x="929235" y="300611"/>
            <a:ext cx="7705725" cy="58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7" tIns="45088" rIns="90177" bIns="4508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98721">
              <a:spcBef>
                <a:spcPct val="0"/>
              </a:spcBef>
              <a:buNone/>
            </a:pPr>
            <a:r>
              <a:rPr lang="ru-RU" altLang="ru-RU" dirty="0">
                <a:solidFill>
                  <a:prstClr val="white"/>
                </a:solidFill>
                <a:latin typeface="Impact" pitchFamily="34" charset="0"/>
              </a:rPr>
              <a:t>Функциональная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1611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042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126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440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35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720080"/>
          </a:xfrm>
        </p:spPr>
        <p:txBody>
          <a:bodyPr/>
          <a:lstStyle/>
          <a:p>
            <a:pPr algn="ctr"/>
            <a:r>
              <a:rPr lang="ru-RU" dirty="0" smtClean="0"/>
              <a:t>Приём «Облако слов»</a:t>
            </a:r>
            <a:endParaRPr lang="ru-RU" dirty="0"/>
          </a:p>
        </p:txBody>
      </p:sp>
      <p:pic>
        <p:nvPicPr>
          <p:cNvPr id="3" name="Рисунок 2" descr="https://xn--j1ahfl.xn--p1ai/data/ppt_to_html/u424811/p273828/img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91264" cy="501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31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7992888" cy="5809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545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xn--j1ahfl.xn--p1ai/data/ppt_to_html/u424811/p273828/img4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88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862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2401" y="260648"/>
            <a:ext cx="8388424" cy="115699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использовать полученную информацию для решения учебной задачи:</a:t>
            </a:r>
            <a:br>
              <a:rPr lang="ru-RU" alt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328613" y="1484783"/>
            <a:ext cx="841985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dirty="0"/>
              <a:t>*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системы вопросов (заданий) на основе содержания прочитанного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текста;</a:t>
            </a:r>
          </a:p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*использование полученной информации в новой ситуации;</a:t>
            </a:r>
          </a:p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*сопоставление новой и ранее полученной информации;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*выполнение мини-проекта (проекта) на определённую тему с использованием в том числе информации</a:t>
            </a:r>
            <a:r>
              <a:rPr lang="ru-RU" altLang="ru-RU" sz="2400" dirty="0"/>
              <a:t>,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извлечённой из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текстов.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328613" y="3806030"/>
            <a:ext cx="863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Окружающий мир: Мини-проект «Из чего состоит наша пища?»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129087"/>
            <a:ext cx="464502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62992"/>
            <a:ext cx="3147963" cy="22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0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964612" cy="11430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Изучите плакат и расскажите о чудесах и свойствах русского языка.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56784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7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875"/>
            <a:ext cx="8104188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1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СК\Pictures\2022-10-26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-1124" r="10022" b="20092"/>
          <a:stretch/>
        </p:blipFill>
        <p:spPr bwMode="auto">
          <a:xfrm>
            <a:off x="2267744" y="404664"/>
            <a:ext cx="48965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8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showslide.ru/s_slide/02ff/49bc7bf1-48c2-46c0-a660-bf0bd6f4c73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88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857250"/>
            <a:ext cx="6633872" cy="51435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92696"/>
            <a:ext cx="5551714" cy="1020536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</a:t>
            </a:r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132856"/>
            <a:ext cx="8208912" cy="2806243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способность человека определять и понимать роль математики в мире, в котором он живет, высказывать хорошо обоснованные математические суждения и использовать математику так, чтобы удовлетворять в настоящем и будущем потребности, присущие созидательному,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заинтересованному и мыслящему гражданину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63" y="620688"/>
            <a:ext cx="7200801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задания на уроках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математики: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ебусы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584" y="2140783"/>
            <a:ext cx="2976563" cy="1071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9342" y="1987570"/>
            <a:ext cx="2778125" cy="1000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24870"/>
            <a:ext cx="2976562" cy="1071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230626"/>
            <a:ext cx="3175000" cy="1143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8" descr="простой ребус по математике - сова - д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709" y="4309005"/>
            <a:ext cx="2808312" cy="1641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484368" cy="808195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пустые места</a:t>
            </a:r>
          </a:p>
        </p:txBody>
      </p:sp>
      <p:pic>
        <p:nvPicPr>
          <p:cNvPr id="3" name="Picture 4" descr="C:\Users\учитель\Desktop\11785_html_m5065ad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5353" y="2060848"/>
            <a:ext cx="3614737" cy="3597275"/>
          </a:xfrm>
          <a:prstGeom prst="rect">
            <a:avLst/>
          </a:prstGeom>
          <a:noFill/>
        </p:spPr>
      </p:pic>
      <p:pic>
        <p:nvPicPr>
          <p:cNvPr id="4" name="Picture 5" descr="C:\Users\учитель\Desktop\hello_html_5c680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710" y="2060849"/>
            <a:ext cx="3611474" cy="361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B4CB469-5DBC-4531-8E5C-FE3EFC0B5A6F}"/>
              </a:ext>
            </a:extLst>
          </p:cNvPr>
          <p:cNvCxnSpPr/>
          <p:nvPr/>
        </p:nvCxnSpPr>
        <p:spPr>
          <a:xfrm>
            <a:off x="4425752" y="3212976"/>
            <a:ext cx="0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620688"/>
            <a:ext cx="7980372" cy="72008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числовые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748027"/>
            <a:ext cx="4572000" cy="36112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49, 64,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81, 100.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18, 14,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78.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1" cy="57005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Различные  формы  работы над задачей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Содержимое 2">
            <a:extLst>
              <a:ext uri="{FF2B5EF4-FFF2-40B4-BE49-F238E27FC236}">
                <a16:creationId xmlns:a16="http://schemas.microsoft.com/office/drawing/2014/main" id="{783407D1-105F-4A36-AAFB-C7D9DC9ACE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748656"/>
              </p:ext>
            </p:extLst>
          </p:nvPr>
        </p:nvGraphicFramePr>
        <p:xfrm>
          <a:off x="497247" y="1844824"/>
          <a:ext cx="8149505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DAB3B-FF5A-4EF6-8C28-418EFE53E7D4}"/>
              </a:ext>
            </a:extLst>
          </p:cNvPr>
          <p:cNvSpPr txBox="1"/>
          <p:nvPr/>
        </p:nvSpPr>
        <p:spPr>
          <a:xfrm>
            <a:off x="428596" y="1000108"/>
            <a:ext cx="79928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Знайка, Незнайка и </a:t>
            </a:r>
            <a:r>
              <a:rPr lang="ru-RU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Пилюлькин</a:t>
            </a: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живут в домах №14, 17, 19. </a:t>
            </a:r>
          </a:p>
          <a:p>
            <a:pPr algn="ctr"/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доме живет каждый, если Знайка не живет в доме 19 и 17, а Незнайка не живет в доме 19 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7FB5C-D7D3-49F6-8E75-861870EB38F8}"/>
              </a:ext>
            </a:extLst>
          </p:cNvPr>
          <p:cNvSpPr txBox="1"/>
          <p:nvPr/>
        </p:nvSpPr>
        <p:spPr>
          <a:xfrm>
            <a:off x="1907704" y="404664"/>
            <a:ext cx="5607698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ЗАДАЧИ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47E0B-B945-4B03-81E1-C70FBF7810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00" t="1307" r="1483" b="2133"/>
          <a:stretch/>
        </p:blipFill>
        <p:spPr>
          <a:xfrm>
            <a:off x="928662" y="3571876"/>
            <a:ext cx="7272808" cy="31192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НЕ УДАЛЯТЬ !\ФОТОГРАФИИ\фон презентаций\06.jpg"/>
          <p:cNvPicPr>
            <a:picLocks noChangeAspect="1" noChangeArrowheads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620688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7" name="Picture 3" descr="rou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0928"/>
            <a:ext cx="1728192" cy="1728192"/>
          </a:xfrm>
          <a:prstGeom prst="rect">
            <a:avLst/>
          </a:prstGeom>
          <a:noFill/>
        </p:spPr>
      </p:pic>
      <p:pic>
        <p:nvPicPr>
          <p:cNvPr id="52226" name="Picture 2" descr="roun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132856"/>
            <a:ext cx="1440160" cy="1440160"/>
          </a:xfrm>
          <a:prstGeom prst="rect">
            <a:avLst/>
          </a:prstGeom>
          <a:noFill/>
        </p:spPr>
      </p:pic>
      <p:pic>
        <p:nvPicPr>
          <p:cNvPr id="52225" name="Picture 1" descr="rou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717032"/>
            <a:ext cx="1728192" cy="1728192"/>
          </a:xfrm>
          <a:prstGeom prst="rect">
            <a:avLst/>
          </a:prstGeom>
          <a:noFill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483768" y="441539"/>
            <a:ext cx="666023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2800" b="1" dirty="0" smtClean="0">
                <a:solidFill>
                  <a:srgbClr val="7030A0"/>
                </a:solidFill>
              </a:rPr>
              <a:t>Закономерности  в числах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sz="1600" b="1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600" b="1" dirty="0" smtClean="0"/>
              <a:t>Впишите в свободный сектор последнего кружка число, которое соответствовало бы закономерности, объединяющей все остальные числа.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600" b="1" dirty="0" smtClean="0"/>
              <a:t>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ja-JP" sz="1600" b="1" dirty="0" smtClean="0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342900" y="1409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</a:t>
            </a:r>
            <a:endParaRPr kumimoji="0" lang="ru-RU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42900" y="2362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</a:t>
            </a:r>
            <a:endParaRPr kumimoji="0" lang="ru-RU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34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663E7BCA-E0FA-4E55-B6F9-2965487753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1D6E130B-775E-4AE3-971F-4765BB84AD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775" y="639097"/>
            <a:ext cx="4103234" cy="194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РЕШЕНИЕ ПРИМЕРОВ С ЗАШИФРОВАННЫМИ ЧИСЛАМИ</a:t>
            </a:r>
          </a:p>
        </p:txBody>
      </p:sp>
      <p:sp useBgFill="1">
        <p:nvSpPr>
          <p:cNvPr id="141" name="Rounded Rectangle 3">
            <a:extLst>
              <a:ext uri="{FF2B5EF4-FFF2-40B4-BE49-F238E27FC236}">
                <a16:creationId xmlns:a16="http://schemas.microsoft.com/office/drawing/2014/main" id="{47D1B3D9-1F1B-468B-AC82-D0DD90D05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6784" y="639097"/>
            <a:ext cx="4103945" cy="5575439"/>
          </a:xfrm>
          <a:prstGeom prst="roundRect">
            <a:avLst>
              <a:gd name="adj" fmla="val 531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BE1AB8-03ED-4385-9BFF-FFE4EED7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701674"/>
            <a:ext cx="3454652" cy="34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ЗАГРУЗКИ\5-10-1-nagljadnye-formy-predstavlenija-informacii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848872" cy="54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0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93656" cy="879376"/>
          </a:xfrm>
          <a:solidFill>
            <a:srgbClr val="0070C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ситуация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42947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- 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измениться в условии, что изменит вопрос задачи?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476672"/>
            <a:ext cx="4919987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Маша каждый день получает замечание, потому что опаздывает на первый урок в школе. Это её очень огорчает. Но прийти вовремя у Маши не получается. Помогите девочке рассчитать, когда надо выйти из дома, чтобы не опоздать на первый урок и не очень долго ждать начала уроков.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начало занятий в школе-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8ч 30 мин, а на дорогу в школу Маша тратит 15 минут, если идёт спокойным шагом и нигде не задерживается.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данные в таблицу.</a:t>
            </a:r>
          </a:p>
          <a:p>
            <a:pPr marL="0" indent="0">
              <a:buNone/>
            </a:pP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499371"/>
              </p:ext>
            </p:extLst>
          </p:nvPr>
        </p:nvGraphicFramePr>
        <p:xfrm>
          <a:off x="611560" y="4365104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занятий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8ч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30мин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прихода в школу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8ч 15 мин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Время, затраченное на дорогу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мин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выхода из дома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 descr="D:\ЗАГРУЗКИ\девушка-и-ет-к-шко-е-43112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80928"/>
            <a:ext cx="1648802" cy="181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6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857250"/>
            <a:ext cx="6633872" cy="51435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80920" cy="2028648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40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2204864"/>
            <a:ext cx="5551714" cy="3324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u="sng" dirty="0">
                <a:latin typeface="Times New Roman" panose="02020603050405020304" pitchFamily="18" charset="0"/>
                <a:cs typeface="Times New Roman" pitchFamily="18" charset="0"/>
              </a:rPr>
              <a:t>Базовый навык функциональной грамотности</a:t>
            </a:r>
            <a:endParaRPr lang="ru-RU" sz="2800" u="sng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понимать и использовать письменные тексты;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размышлять о них и заниматься чтением для того, чтобы достигать своих целей;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 свои знания и возможности;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социальной жизни.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05156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Естественнонаучная грамотность</a:t>
            </a: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011689"/>
            <a:ext cx="7488832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способность человека осваивать и использовать естественнонаучные знания для распознания и постановки вопросов, для освоения новых знаний, для объяснения естественнонаучных явлений и формулирования основанных на научных доказательствах выводов в связи с естественнонаучной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проблематикой </a:t>
            </a:r>
          </a:p>
        </p:txBody>
      </p:sp>
    </p:spTree>
    <p:extLst>
      <p:ext uri="{BB962C8B-B14F-4D97-AF65-F5344CB8AC3E}">
        <p14:creationId xmlns:p14="http://schemas.microsoft.com/office/powerpoint/2010/main" val="29938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ЗАГРУЗКИ\ae407936bf4020dded1927e5ddc9e1ab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E5AA88FA-FA9B-40A0-AB33-86E7729DA8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12EA975D-0D73-40FF-8D50-433B4AD2E7FD}"/>
              </a:ext>
            </a:extLst>
          </p:cNvPr>
          <p:cNvSpPr txBox="1"/>
          <p:nvPr/>
        </p:nvSpPr>
        <p:spPr>
          <a:xfrm>
            <a:off x="791136" y="4941168"/>
            <a:ext cx="7852829" cy="1559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Практическая</a:t>
            </a:r>
            <a:r>
              <a:rPr lang="en-US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</a:t>
            </a:r>
            <a:r>
              <a:rPr lang="en-US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en-US" sz="2800" b="1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каком</a:t>
            </a:r>
            <a:r>
              <a:rPr lang="en-US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продукте</a:t>
            </a:r>
            <a:r>
              <a:rPr lang="en-US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есть</a:t>
            </a:r>
            <a:r>
              <a:rPr lang="en-US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крахмал</a:t>
            </a:r>
            <a:r>
              <a:rPr lang="en-US" sz="28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68" name="Picture 8" descr="https://avatars.mds.yandex.net/get-zen_doc/1137439/pub_5d664dcf394b2a00afb8ab9b_5d665ce580879d00ac7cc051/scale_120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00166" y="4214818"/>
            <a:ext cx="1197851" cy="1197851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s://xn------7cdhsdgvpzbpdbnvhvc2aee0lqb2f.xn--p1ai/wp-content/uploads/2019/05/%D0%A0%D0%B0%D0%B7%D0%BD%D0%BE%D0%BE%D0%B1%D1%80%D0%B0%D0%B7%D0%B8%D0%B5-%D0%B2%D0%B5%D1%89%D0%B5%D1%81%D1%82%D0%B2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6248" y="1857364"/>
            <a:ext cx="4553617" cy="3233068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AC1AD-5495-43AD-BC43-EB2E84C327E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500174"/>
            <a:ext cx="3674262" cy="214364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71736" y="285728"/>
            <a:ext cx="4083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КАК УЗНАТЬ?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289403"/>
            <a:ext cx="616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C8A34-AE90-4AE5-9DC2-15D4D148D1E9}"/>
              </a:ext>
            </a:extLst>
          </p:cNvPr>
          <p:cNvSpPr txBox="1"/>
          <p:nvPr/>
        </p:nvSpPr>
        <p:spPr>
          <a:xfrm>
            <a:off x="5232445" y="1202283"/>
            <a:ext cx="3528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растения защищаются 1) острыми шипами; </a:t>
            </a:r>
          </a:p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жгучими волосками; </a:t>
            </a:r>
          </a:p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горьким вкусом. </a:t>
            </a:r>
          </a:p>
          <a:p>
            <a:pPr algn="just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Обозначь эти растения номерами.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987D88-3FFD-4A33-81ED-B867A0F3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6825"/>
            <a:ext cx="48387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69E669-78EE-4213-BA1E-F2D6716164F0}"/>
              </a:ext>
            </a:extLst>
          </p:cNvPr>
          <p:cNvSpPr txBox="1"/>
          <p:nvPr/>
        </p:nvSpPr>
        <p:spPr>
          <a:xfrm>
            <a:off x="611560" y="4797152"/>
            <a:ext cx="26642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как защищаются животные?</a:t>
            </a:r>
          </a:p>
          <a:p>
            <a:pPr algn="r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рисунки и попробуй объяснить, кто как защищается.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F8DFB5B-7355-44CD-94FE-CA926D43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21498"/>
            <a:ext cx="5124941" cy="25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928670"/>
            <a:ext cx="611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«ГДЕ СПРЯТАЛАСЬ ВОДА?»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152C7AF-D4D6-4799-8E5B-92C09BB34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83" y="1526924"/>
            <a:ext cx="2171079" cy="2171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1C2964-CFF6-4D2D-AAB4-3416F455E1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643050"/>
            <a:ext cx="2765966" cy="193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71857-0BB2-4C5F-8F61-8FDB3457C0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4019" y="4240042"/>
            <a:ext cx="2161900" cy="201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1D56AA9-8B88-4490-BF8B-749B66EB3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60" y="4147436"/>
            <a:ext cx="2692080" cy="201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9CC95F-CC73-46E5-B5D2-042072FA9F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8"/>
          <a:stretch/>
        </p:blipFill>
        <p:spPr>
          <a:xfrm>
            <a:off x="424143" y="4112361"/>
            <a:ext cx="2131633" cy="216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38F2000-55D5-44BB-A8BC-D9E00DEDF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4563"/>
          <a:stretch/>
        </p:blipFill>
        <p:spPr bwMode="auto">
          <a:xfrm>
            <a:off x="3597033" y="1625352"/>
            <a:ext cx="2171079" cy="193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33815" y="260648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СДЕЛАЙ ВЫВОД.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ЗАГРУЗКИ\f2d58162-811d-4f4e-88a4-a7ca9b4e537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624" y="903973"/>
            <a:ext cx="7959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Формирование финансовой грамотности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23376" y="1661597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Дерево решений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204864"/>
            <a:ext cx="7704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 распорядиться своими накоплениями?</a:t>
            </a:r>
          </a:p>
          <a:p>
            <a:endParaRPr lang="ru-RU" b="1" dirty="0"/>
          </a:p>
          <a:p>
            <a:r>
              <a:rPr lang="ru-RU" b="1" dirty="0"/>
              <a:t>Как создать сбережения?</a:t>
            </a:r>
          </a:p>
        </p:txBody>
      </p:sp>
      <p:pic>
        <p:nvPicPr>
          <p:cNvPr id="8" name="Содержимое 6" descr="0010a3-001.jpg"/>
          <p:cNvPicPr>
            <a:picLocks noChangeAspect="1"/>
          </p:cNvPicPr>
          <p:nvPr/>
        </p:nvPicPr>
        <p:blipFill>
          <a:blip r:embed="rId2"/>
          <a:srcRect t="46831"/>
          <a:stretch>
            <a:fillRect/>
          </a:stretch>
        </p:blipFill>
        <p:spPr>
          <a:xfrm>
            <a:off x="611560" y="3356992"/>
            <a:ext cx="8035905" cy="2592288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899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7"/>
            <a:ext cx="6318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                             Мозговой </a:t>
            </a:r>
            <a:r>
              <a:rPr lang="ru-RU" sz="2400" b="1" dirty="0">
                <a:solidFill>
                  <a:srgbClr val="00B050"/>
                </a:solidFill>
              </a:rPr>
              <a:t>штурм</a:t>
            </a:r>
            <a:br>
              <a:rPr lang="ru-RU" sz="2400" b="1" dirty="0">
                <a:solidFill>
                  <a:srgbClr val="00B050"/>
                </a:solidFill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540309"/>
            <a:ext cx="3456384" cy="41429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2136339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/>
              <a:t>Плюсы бумажных денег</a:t>
            </a:r>
          </a:p>
          <a:p>
            <a:pPr>
              <a:buFont typeface="Wingdings" pitchFamily="2" charset="2"/>
              <a:buChar char="Ø"/>
            </a:pPr>
            <a:endParaRPr lang="ru-RU" b="1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Минусы монет</a:t>
            </a:r>
          </a:p>
          <a:p>
            <a:endParaRPr lang="ru-RU" b="1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Для чего нужны банковские карты?</a:t>
            </a:r>
          </a:p>
          <a:p>
            <a:pPr>
              <a:buFont typeface="Wingdings" pitchFamily="2" charset="2"/>
              <a:buChar char="Ø"/>
            </a:pPr>
            <a:endParaRPr lang="ru-RU" b="1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Как можно использовать деньги?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893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511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             Мини-исследование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8" y="1484784"/>
            <a:ext cx="2764589" cy="45529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46" y="1484784"/>
            <a:ext cx="2537190" cy="4580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4783"/>
            <a:ext cx="2409289" cy="455299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26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7" descr="51335_html_7e2a100d.jpg"/>
          <p:cNvPicPr>
            <a:picLocks noChangeAspect="1"/>
          </p:cNvPicPr>
          <p:nvPr/>
        </p:nvPicPr>
        <p:blipFill>
          <a:blip r:embed="rId2"/>
          <a:srcRect l="418"/>
          <a:stretch>
            <a:fillRect/>
          </a:stretch>
        </p:blipFill>
        <p:spPr>
          <a:xfrm>
            <a:off x="323528" y="980728"/>
            <a:ext cx="5169442" cy="45322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11828" y="1196752"/>
            <a:ext cx="4748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                               Кейс-метод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92970" y="1916833"/>
            <a:ext cx="3327502" cy="360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b="1" dirty="0"/>
              <a:t>Задание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dirty="0"/>
              <a:t>1. Заполните таблицы «Доходы», «Расходы».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dirty="0"/>
              <a:t>3. Составьте годовой бюджет семьи.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dirty="0"/>
              <a:t>4. Определите среднегодовой доход на каждого члена семьи.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dirty="0"/>
              <a:t>5. Предложите,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dirty="0"/>
              <a:t>как семья может распорядиться своими сбережениями.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67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-242888"/>
            <a:ext cx="8229600" cy="142875"/>
          </a:xfrm>
        </p:spPr>
        <p:txBody>
          <a:bodyPr>
            <a:normAutofit fontScale="90000"/>
          </a:bodyPr>
          <a:lstStyle/>
          <a:p>
            <a:endParaRPr lang="ru-RU" alt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>
            <a:normAutofit lnSpcReduction="10000"/>
          </a:bodyPr>
          <a:lstStyle/>
          <a:p>
            <a:pPr indent="0" algn="just"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сплошным текстам относятся: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описание;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повествование;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рассуждение.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ClrTx/>
              <a:buNone/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несплошным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текстам относятся: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графики;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диаграммы;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схемы;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таблицы;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карты;</a:t>
            </a:r>
          </a:p>
          <a:p>
            <a:pPr marL="722376" indent="-457200" algn="just">
              <a:buClrTx/>
              <a:buFont typeface="Wingdings" panose="05000000000000000000" pitchFamily="2" charset="2"/>
              <a:buChar char="Ø"/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и др.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99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92696"/>
            <a:ext cx="5166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>
                <a:solidFill>
                  <a:srgbClr val="00B050"/>
                </a:solidFill>
              </a:rPr>
              <a:t>Постер «Значение денег в нашей жизни»</a:t>
            </a:r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82" y="1340768"/>
            <a:ext cx="7409518" cy="480422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55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692696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Диаграмма связей</a:t>
            </a:r>
            <a:r>
              <a:rPr lang="ru-RU" sz="2400" b="1" dirty="0"/>
              <a:t> </a:t>
            </a:r>
            <a:endParaRPr lang="ru-RU" sz="2400" dirty="0"/>
          </a:p>
        </p:txBody>
      </p:sp>
      <p:pic>
        <p:nvPicPr>
          <p:cNvPr id="4" name="Рисунок 3" descr="Mind-map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556792"/>
            <a:ext cx="7435685" cy="417646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15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7" y="836712"/>
            <a:ext cx="1862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Проект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1340768"/>
            <a:ext cx="3720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«Мой день рождения»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420888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Подумайте</a:t>
            </a:r>
            <a:r>
              <a:rPr lang="ru-RU" dirty="0"/>
              <a:t>, кого Вы бы хотели </a:t>
            </a:r>
            <a:r>
              <a:rPr lang="ru-RU" dirty="0" smtClean="0"/>
              <a:t>позвать.</a:t>
            </a:r>
            <a:endParaRPr lang="ru-RU" dirty="0"/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 Опишите этих людей (кем они Вам приходятся, пол, возраст, вкусы</a:t>
            </a:r>
            <a:r>
              <a:rPr lang="ru-RU" dirty="0" smtClean="0"/>
              <a:t>).</a:t>
            </a:r>
            <a:endParaRPr lang="ru-RU" dirty="0"/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 Составьте меню и опишите </a:t>
            </a:r>
            <a:r>
              <a:rPr lang="ru-RU" dirty="0" smtClean="0"/>
              <a:t>развлечения.</a:t>
            </a:r>
            <a:endParaRPr lang="ru-RU" dirty="0"/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 Определите стоимость своего дня </a:t>
            </a:r>
            <a:r>
              <a:rPr lang="ru-RU" dirty="0" smtClean="0"/>
              <a:t>рождения.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229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836712"/>
            <a:ext cx="4536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Коммуникативный бой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484784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Стоит ли пользоваться банковскими картами?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040523"/>
            <a:ext cx="2664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u="sng" dirty="0"/>
              <a:t>Стоит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dirty="0"/>
              <a:t>Удобно </a:t>
            </a:r>
          </a:p>
          <a:p>
            <a:pPr marL="342900" indent="-342900">
              <a:spcAft>
                <a:spcPts val="600"/>
              </a:spcAft>
            </a:pPr>
            <a:r>
              <a:rPr lang="ru-RU" dirty="0"/>
              <a:t>в использовании</a:t>
            </a:r>
          </a:p>
          <a:p>
            <a:pPr marL="342900" indent="-342900">
              <a:spcAft>
                <a:spcPts val="600"/>
              </a:spcAft>
            </a:pPr>
            <a:r>
              <a:rPr lang="ru-RU" dirty="0"/>
              <a:t>2. </a:t>
            </a:r>
            <a:r>
              <a:rPr lang="ru-RU" dirty="0" err="1"/>
              <a:t>Кэшбэк</a:t>
            </a:r>
            <a:r>
              <a:rPr lang="ru-RU" dirty="0"/>
              <a:t> </a:t>
            </a:r>
          </a:p>
          <a:p>
            <a:pPr marL="342900" indent="-342900">
              <a:spcAft>
                <a:spcPts val="600"/>
              </a:spcAft>
            </a:pPr>
            <a:r>
              <a:rPr lang="ru-RU" dirty="0"/>
              <a:t>от покупок</a:t>
            </a:r>
          </a:p>
          <a:p>
            <a:pPr>
              <a:spcAft>
                <a:spcPts val="600"/>
              </a:spcAft>
            </a:pPr>
            <a:r>
              <a:rPr lang="ru-RU" dirty="0"/>
              <a:t>3. Можно совершать покупки онлайн</a:t>
            </a:r>
          </a:p>
          <a:p>
            <a:pPr>
              <a:spcAft>
                <a:spcPts val="600"/>
              </a:spcAft>
            </a:pPr>
            <a:r>
              <a:rPr lang="ru-RU" dirty="0"/>
              <a:t>4. Быстрый перевод денег родным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2" y="2276872"/>
            <a:ext cx="2234278" cy="29341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52119" y="2040523"/>
            <a:ext cx="273630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u="sng" dirty="0"/>
              <a:t>Не стоит</a:t>
            </a:r>
          </a:p>
          <a:p>
            <a:pPr indent="-457200">
              <a:spcAft>
                <a:spcPts val="600"/>
              </a:spcAft>
              <a:buAutoNum type="arabicPeriod"/>
            </a:pPr>
            <a:r>
              <a:rPr lang="ru-RU" dirty="0"/>
              <a:t>Финансовое мошенничество</a:t>
            </a:r>
          </a:p>
          <a:p>
            <a:pPr indent="-342900">
              <a:spcAft>
                <a:spcPts val="600"/>
              </a:spcAft>
              <a:buAutoNum type="arabicPeriod"/>
            </a:pPr>
            <a:r>
              <a:rPr lang="ru-RU" dirty="0"/>
              <a:t>Ей не оплатишь проезд</a:t>
            </a:r>
          </a:p>
          <a:p>
            <a:pPr indent="-342900">
              <a:spcAft>
                <a:spcPts val="600"/>
              </a:spcAft>
              <a:buAutoNum type="arabicPeriod"/>
            </a:pPr>
            <a:r>
              <a:rPr lang="ru-RU" dirty="0"/>
              <a:t>Можно забыть </a:t>
            </a:r>
          </a:p>
          <a:p>
            <a:pPr indent="-342900">
              <a:spcAft>
                <a:spcPts val="600"/>
              </a:spcAft>
            </a:pPr>
            <a:r>
              <a:rPr lang="ru-RU" dirty="0"/>
              <a:t>в банкомате</a:t>
            </a:r>
          </a:p>
          <a:p>
            <a:pPr indent="-342900">
              <a:spcAft>
                <a:spcPts val="600"/>
              </a:spcAft>
            </a:pPr>
            <a:r>
              <a:rPr lang="ru-RU" dirty="0"/>
              <a:t>4. Можно сломать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1626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Формирование креативного мышления</a:t>
            </a:r>
          </a:p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В 1 классе:</a:t>
            </a:r>
          </a:p>
          <a:p>
            <a:pPr algn="ctr"/>
            <a:endParaRPr lang="ru-RU" sz="2400" b="1" dirty="0">
              <a:solidFill>
                <a:srgbClr val="008000"/>
              </a:solidFill>
            </a:endParaRPr>
          </a:p>
          <a:p>
            <a:pPr algn="ctr"/>
            <a:endParaRPr lang="ru-RU" sz="2400" b="1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</a:rPr>
              <a:t>-Иллюстрация </a:t>
            </a:r>
            <a:r>
              <a:rPr lang="ru-RU" sz="2400" b="1" dirty="0">
                <a:latin typeface="Times New Roman" pitchFamily="18" charset="0"/>
              </a:rPr>
              <a:t>к прочитанному произведению;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</a:rPr>
              <a:t>-Участие </a:t>
            </a:r>
            <a:r>
              <a:rPr lang="ru-RU" sz="2400" b="1" dirty="0">
                <a:latin typeface="Times New Roman" pitchFamily="18" charset="0"/>
              </a:rPr>
              <a:t>в коллективном сочинительстве небольших сказок, историй, стихотворений;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</a:rPr>
              <a:t>-Разыгрывание </a:t>
            </a:r>
            <a:r>
              <a:rPr lang="ru-RU" sz="2400" b="1" dirty="0">
                <a:latin typeface="Times New Roman" pitchFamily="18" charset="0"/>
              </a:rPr>
              <a:t>небольших литературных произведений, участие в театрализованных играх;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</a:rPr>
              <a:t>-Чтение </a:t>
            </a:r>
            <a:r>
              <a:rPr lang="ru-RU" sz="2400" b="1" dirty="0">
                <a:latin typeface="Times New Roman" pitchFamily="18" charset="0"/>
              </a:rPr>
              <a:t>текста по ролям, рассказывание небольших сказок и историй от лица героев;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</a:rPr>
              <a:t>-Появление </a:t>
            </a:r>
            <a:r>
              <a:rPr lang="ru-RU" sz="2400" b="1" dirty="0">
                <a:latin typeface="Times New Roman" pitchFamily="18" charset="0"/>
              </a:rPr>
              <a:t>интереса к словесному творчеству, желания работать с детской книгой.</a:t>
            </a:r>
          </a:p>
          <a:p>
            <a:pPr>
              <a:lnSpc>
                <a:spcPct val="80000"/>
              </a:lnSpc>
              <a:defRPr/>
            </a:pPr>
            <a:endParaRPr lang="ru-RU" sz="2400" b="1" dirty="0">
              <a:latin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endParaRPr lang="ru-RU" sz="2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379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4345"/>
            <a:ext cx="7920880" cy="487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endParaRPr lang="ru-RU" b="1" dirty="0" smtClean="0"/>
          </a:p>
          <a:p>
            <a:pPr algn="ctr">
              <a:lnSpc>
                <a:spcPct val="140000"/>
              </a:lnSpc>
              <a:defRPr/>
            </a:pPr>
            <a:r>
              <a:rPr lang="ru-RU" sz="2400" b="1" dirty="0">
                <a:solidFill>
                  <a:srgbClr val="008000"/>
                </a:solidFill>
              </a:rPr>
              <a:t>В </a:t>
            </a:r>
            <a:r>
              <a:rPr lang="ru-RU" sz="2400" b="1" dirty="0" smtClean="0">
                <a:solidFill>
                  <a:srgbClr val="008000"/>
                </a:solidFill>
              </a:rPr>
              <a:t>2-3 классах:</a:t>
            </a:r>
            <a:endParaRPr lang="ru-RU" sz="2400" b="1" dirty="0">
              <a:solidFill>
                <a:srgbClr val="008000"/>
              </a:solidFill>
            </a:endParaRPr>
          </a:p>
          <a:p>
            <a:pPr>
              <a:lnSpc>
                <a:spcPct val="140000"/>
              </a:lnSpc>
              <a:defRPr/>
            </a:pPr>
            <a:endParaRPr lang="ru-RU" b="1" dirty="0"/>
          </a:p>
          <a:p>
            <a:pPr>
              <a:lnSpc>
                <a:spcPct val="140000"/>
              </a:lnSpc>
              <a:defRPr/>
            </a:pPr>
            <a:r>
              <a:rPr lang="ru-RU" b="1" dirty="0" smtClean="0"/>
              <a:t>- План-схема</a:t>
            </a:r>
            <a:r>
              <a:rPr lang="ru-RU" b="1" dirty="0"/>
              <a:t>, раздели и запиши или нарисуй;</a:t>
            </a:r>
          </a:p>
          <a:p>
            <a:pPr>
              <a:lnSpc>
                <a:spcPct val="140000"/>
              </a:lnSpc>
              <a:defRPr/>
            </a:pPr>
            <a:r>
              <a:rPr lang="ru-RU" b="1" dirty="0" smtClean="0"/>
              <a:t>- Участие </a:t>
            </a:r>
            <a:r>
              <a:rPr lang="ru-RU" b="1" dirty="0"/>
              <a:t>в сочинительстве загадок, </a:t>
            </a:r>
            <a:r>
              <a:rPr lang="ru-RU" b="1" dirty="0" err="1"/>
              <a:t>потешек</a:t>
            </a:r>
            <a:r>
              <a:rPr lang="ru-RU" b="1" dirty="0"/>
              <a:t>, </a:t>
            </a:r>
            <a:r>
              <a:rPr lang="ru-RU" b="1" dirty="0" smtClean="0"/>
              <a:t>небылиц,</a:t>
            </a:r>
            <a:endParaRPr lang="ru-RU" b="1" dirty="0"/>
          </a:p>
          <a:p>
            <a:pPr>
              <a:lnSpc>
                <a:spcPct val="140000"/>
              </a:lnSpc>
              <a:defRPr/>
            </a:pPr>
            <a:r>
              <a:rPr lang="ru-RU" b="1" dirty="0" smtClean="0"/>
              <a:t>сказок</a:t>
            </a:r>
            <a:r>
              <a:rPr lang="ru-RU" b="1" dirty="0"/>
              <a:t>, забавных историй с героями изученных произведений;</a:t>
            </a:r>
          </a:p>
          <a:p>
            <a:pPr>
              <a:lnSpc>
                <a:spcPct val="140000"/>
              </a:lnSpc>
              <a:defRPr/>
            </a:pPr>
            <a:r>
              <a:rPr lang="ru-RU" b="1" dirty="0"/>
              <a:t> </a:t>
            </a:r>
            <a:r>
              <a:rPr lang="ru-RU" b="1" dirty="0" smtClean="0"/>
              <a:t>- «</a:t>
            </a:r>
            <a:r>
              <a:rPr lang="ru-RU" b="1" dirty="0"/>
              <a:t>Дописывание», «</a:t>
            </a:r>
            <a:r>
              <a:rPr lang="ru-RU" b="1" dirty="0" err="1"/>
              <a:t>досказывание</a:t>
            </a:r>
            <a:r>
              <a:rPr lang="ru-RU" b="1" dirty="0"/>
              <a:t>», сочинительство четверостиший;</a:t>
            </a:r>
          </a:p>
          <a:p>
            <a:pPr>
              <a:lnSpc>
                <a:spcPct val="140000"/>
              </a:lnSpc>
              <a:defRPr/>
            </a:pPr>
            <a:r>
              <a:rPr lang="ru-RU" b="1" dirty="0" smtClean="0"/>
              <a:t>- Придумывание </a:t>
            </a:r>
            <a:r>
              <a:rPr lang="ru-RU" b="1" dirty="0"/>
              <a:t>продолжения произведения, изменение начала и продолжения произведения.</a:t>
            </a:r>
          </a:p>
          <a:p>
            <a:pPr>
              <a:lnSpc>
                <a:spcPct val="140000"/>
              </a:lnSpc>
              <a:defRPr/>
            </a:pP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424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548680"/>
            <a:ext cx="3214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8000"/>
                </a:solidFill>
              </a:rPr>
              <a:t>В </a:t>
            </a:r>
            <a:r>
              <a:rPr lang="ru-RU" sz="2400" b="1" dirty="0" smtClean="0">
                <a:solidFill>
                  <a:srgbClr val="008000"/>
                </a:solidFill>
              </a:rPr>
              <a:t>4 </a:t>
            </a:r>
            <a:r>
              <a:rPr lang="ru-RU" sz="2400" b="1" dirty="0">
                <a:solidFill>
                  <a:srgbClr val="008000"/>
                </a:solidFill>
              </a:rPr>
              <a:t>классе: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-121202"/>
            <a:ext cx="8280920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endParaRPr lang="ru-RU" b="1" dirty="0" smtClean="0"/>
          </a:p>
          <a:p>
            <a:pPr>
              <a:lnSpc>
                <a:spcPct val="110000"/>
              </a:lnSpc>
              <a:defRPr/>
            </a:pPr>
            <a:endParaRPr lang="ru-RU" b="1" dirty="0"/>
          </a:p>
          <a:p>
            <a:pPr>
              <a:lnSpc>
                <a:spcPct val="110000"/>
              </a:lnSpc>
              <a:defRPr/>
            </a:pPr>
            <a:endParaRPr lang="ru-RU" b="1" dirty="0" smtClean="0"/>
          </a:p>
          <a:p>
            <a:pPr>
              <a:lnSpc>
                <a:spcPct val="110000"/>
              </a:lnSpc>
              <a:defRPr/>
            </a:pPr>
            <a:endParaRPr lang="ru-RU" b="1" dirty="0"/>
          </a:p>
          <a:p>
            <a:pPr>
              <a:lnSpc>
                <a:spcPct val="110000"/>
              </a:lnSpc>
              <a:defRPr/>
            </a:pPr>
            <a:endParaRPr lang="ru-RU" b="1" dirty="0" smtClean="0"/>
          </a:p>
          <a:p>
            <a:pPr marL="285750" indent="-285750">
              <a:lnSpc>
                <a:spcPct val="110000"/>
              </a:lnSpc>
              <a:buFontTx/>
              <a:buChar char="-"/>
              <a:defRPr/>
            </a:pPr>
            <a:r>
              <a:rPr lang="ru-RU" b="1" dirty="0" smtClean="0"/>
              <a:t>Составление  модельного, картинного, эскизно-модельного плана, </a:t>
            </a:r>
            <a:r>
              <a:rPr lang="ru-RU" b="1" dirty="0"/>
              <a:t>схемы «экологических отношений», </a:t>
            </a:r>
            <a:r>
              <a:rPr lang="ru-RU" b="1" dirty="0" smtClean="0"/>
              <a:t>сравнительной таблицы;</a:t>
            </a:r>
          </a:p>
          <a:p>
            <a:pPr marL="285750" indent="-285750">
              <a:lnSpc>
                <a:spcPct val="110000"/>
              </a:lnSpc>
              <a:buFontTx/>
              <a:buChar char="-"/>
              <a:defRPr/>
            </a:pPr>
            <a:r>
              <a:rPr lang="ru-RU" b="1" dirty="0" smtClean="0"/>
              <a:t>Написание небольших сочинений, изложений </a:t>
            </a:r>
            <a:r>
              <a:rPr lang="ru-RU" b="1" dirty="0"/>
              <a:t>по текстам литературных произведений, сочинение сказок, загадок, </a:t>
            </a:r>
            <a:r>
              <a:rPr lang="ru-RU" b="1" dirty="0" err="1"/>
              <a:t>потешек</a:t>
            </a:r>
            <a:r>
              <a:rPr lang="ru-RU" b="1" dirty="0" smtClean="0"/>
              <a:t>; отзывов, аннотаций </a:t>
            </a:r>
            <a:r>
              <a:rPr lang="ru-RU" b="1" dirty="0"/>
              <a:t>по книге, </a:t>
            </a:r>
            <a:r>
              <a:rPr lang="ru-RU" b="1" dirty="0" smtClean="0"/>
              <a:t>сопоставление каталожной </a:t>
            </a:r>
            <a:r>
              <a:rPr lang="ru-RU" b="1" dirty="0" err="1" smtClean="0"/>
              <a:t>карточкй</a:t>
            </a:r>
            <a:r>
              <a:rPr lang="ru-RU" b="1" dirty="0" smtClean="0"/>
              <a:t>;</a:t>
            </a:r>
          </a:p>
          <a:p>
            <a:pPr marL="285750" indent="-285750">
              <a:lnSpc>
                <a:spcPct val="110000"/>
              </a:lnSpc>
              <a:buFontTx/>
              <a:buChar char="-"/>
              <a:defRPr/>
            </a:pPr>
            <a:r>
              <a:rPr lang="ru-RU" b="1" dirty="0" smtClean="0"/>
              <a:t> Воспроизведение сценических действий </a:t>
            </a:r>
            <a:r>
              <a:rPr lang="ru-RU" b="1" dirty="0"/>
              <a:t>в играх-драматизациях, игровых диалогах, театральных </a:t>
            </a:r>
            <a:r>
              <a:rPr lang="ru-RU" b="1" dirty="0" smtClean="0"/>
              <a:t>играх;</a:t>
            </a:r>
          </a:p>
          <a:p>
            <a:pPr marL="285750" indent="-285750">
              <a:lnSpc>
                <a:spcPct val="110000"/>
              </a:lnSpc>
              <a:buFontTx/>
              <a:buChar char="-"/>
              <a:defRPr/>
            </a:pPr>
            <a:r>
              <a:rPr lang="ru-RU" b="1" dirty="0" smtClean="0"/>
              <a:t>Сочинение </a:t>
            </a:r>
            <a:r>
              <a:rPr lang="ru-RU" b="1" dirty="0"/>
              <a:t>собственных произведений, создание  книжек-малышек с авторскими работами, умение работать с  книгой и справочниками.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3501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1" y="1196752"/>
            <a:ext cx="38400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Развитие 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162473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ассоциативного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3356992"/>
            <a:ext cx="4968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мышления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8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74168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ЗАДАНИЕ: построить ассоциативную цепочку, </a:t>
            </a:r>
            <a:br>
              <a:rPr lang="ru-RU" b="1" dirty="0">
                <a:solidFill>
                  <a:srgbClr val="3333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связывающую понятия </a:t>
            </a:r>
            <a:br>
              <a:rPr lang="ru-RU" b="1" dirty="0">
                <a:solidFill>
                  <a:srgbClr val="3333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«</a:t>
            </a:r>
            <a:r>
              <a:rPr lang="ru-RU" b="1" dirty="0">
                <a:solidFill>
                  <a:srgbClr val="CC0000"/>
                </a:solidFill>
                <a:latin typeface="Times New Roman" pitchFamily="18" charset="0"/>
              </a:rPr>
              <a:t>компьютерная мышь</a:t>
            </a:r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» и «</a:t>
            </a:r>
            <a:r>
              <a:rPr lang="ru-RU" b="1" dirty="0">
                <a:solidFill>
                  <a:srgbClr val="CC0000"/>
                </a:solidFill>
                <a:latin typeface="Times New Roman" pitchFamily="18" charset="0"/>
              </a:rPr>
              <a:t>солнце</a:t>
            </a:r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».</a:t>
            </a:r>
          </a:p>
          <a:p>
            <a:pPr algn="ctr"/>
            <a:endParaRPr lang="ru-RU" b="1" dirty="0">
              <a:solidFill>
                <a:srgbClr val="333300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ПРИМЕР: Компьютерная мышь напоминает живую, </a:t>
            </a:r>
            <a:br>
              <a:rPr lang="ru-RU" b="1" dirty="0">
                <a:solidFill>
                  <a:srgbClr val="3333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мышей ловят в мышеловки, для этого туда кладут сыр, </a:t>
            </a:r>
            <a:br>
              <a:rPr lang="ru-RU" b="1" dirty="0">
                <a:solidFill>
                  <a:srgbClr val="3333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333300"/>
                </a:solidFill>
                <a:latin typeface="Times New Roman" pitchFamily="18" charset="0"/>
              </a:rPr>
              <a:t>по своей форме сыр напоминает солнце.</a:t>
            </a:r>
          </a:p>
          <a:p>
            <a:pPr>
              <a:spcBef>
                <a:spcPct val="50000"/>
              </a:spcBef>
            </a:pPr>
            <a:endParaRPr lang="ru-RU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3933056"/>
            <a:ext cx="432048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462F00"/>
                </a:solidFill>
                <a:latin typeface="Times New Roman" pitchFamily="18" charset="0"/>
              </a:rPr>
              <a:t>ЗАДАНИЕ: построить ассоциативную цепочку, </a:t>
            </a:r>
            <a:br>
              <a:rPr lang="ru-RU" b="1" dirty="0">
                <a:solidFill>
                  <a:srgbClr val="462F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462F00"/>
                </a:solidFill>
                <a:latin typeface="Times New Roman" pitchFamily="18" charset="0"/>
              </a:rPr>
              <a:t>связывающую понятия </a:t>
            </a:r>
            <a:br>
              <a:rPr lang="ru-RU" b="1" dirty="0">
                <a:solidFill>
                  <a:srgbClr val="462F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462F00"/>
                </a:solidFill>
                <a:latin typeface="Times New Roman" pitchFamily="18" charset="0"/>
              </a:rPr>
              <a:t>«</a:t>
            </a:r>
            <a:r>
              <a:rPr lang="ru-RU" b="1" dirty="0">
                <a:solidFill>
                  <a:srgbClr val="CC0000"/>
                </a:solidFill>
                <a:latin typeface="Times New Roman" pitchFamily="18" charset="0"/>
              </a:rPr>
              <a:t>огонь</a:t>
            </a:r>
            <a:r>
              <a:rPr lang="ru-RU" b="1" dirty="0">
                <a:solidFill>
                  <a:srgbClr val="462F00"/>
                </a:solidFill>
                <a:latin typeface="Times New Roman" pitchFamily="18" charset="0"/>
              </a:rPr>
              <a:t>» и «</a:t>
            </a:r>
            <a:r>
              <a:rPr lang="ru-RU" b="1" dirty="0">
                <a:solidFill>
                  <a:srgbClr val="CC0000"/>
                </a:solidFill>
                <a:latin typeface="Times New Roman" pitchFamily="18" charset="0"/>
              </a:rPr>
              <a:t>заяц</a:t>
            </a:r>
            <a:r>
              <a:rPr lang="ru-RU" b="1" dirty="0">
                <a:solidFill>
                  <a:srgbClr val="462F00"/>
                </a:solidFill>
                <a:latin typeface="Times New Roman" pitchFamily="18" charset="0"/>
              </a:rPr>
              <a:t>».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>
                <a:solidFill>
                  <a:srgbClr val="462F00"/>
                </a:solidFill>
                <a:latin typeface="Times New Roman" pitchFamily="18" charset="0"/>
              </a:rPr>
              <a:t>     ПРИМЕР: Огонь горит в камине, для этого необходимы дрова, которые берут в лесу, в лесу много животных, к примеру зайцев.</a:t>
            </a:r>
          </a:p>
          <a:p>
            <a:pPr>
              <a:lnSpc>
                <a:spcPct val="80000"/>
              </a:lnSpc>
            </a:pPr>
            <a:endParaRPr lang="ru-RU" b="1" dirty="0">
              <a:latin typeface="Times New Roman" pitchFamily="18" charset="0"/>
            </a:endParaRPr>
          </a:p>
        </p:txBody>
      </p:sp>
      <p:pic>
        <p:nvPicPr>
          <p:cNvPr id="4" name="Picture 4" descr="Pic_exp000034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CDFBF"/>
              </a:clrFrom>
              <a:clrTo>
                <a:srgbClr val="ECDFBF">
                  <a:alpha val="0"/>
                </a:srgbClr>
              </a:clrTo>
            </a:clrChange>
          </a:blip>
          <a:srcRect l="14836" r="8450"/>
          <a:stretch>
            <a:fillRect/>
          </a:stretch>
        </p:blipFill>
        <p:spPr bwMode="auto">
          <a:xfrm>
            <a:off x="539552" y="4077072"/>
            <a:ext cx="1873295" cy="194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zajatc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933056"/>
            <a:ext cx="1673255" cy="2278085"/>
          </a:xfrm>
          <a:prstGeom prst="rect">
            <a:avLst/>
          </a:prstGeom>
          <a:noFill/>
          <a:ln w="9525" algn="ctr">
            <a:solidFill>
              <a:srgbClr val="333300"/>
            </a:solidFill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8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91264" cy="792088"/>
          </a:xfrm>
        </p:spPr>
        <p:txBody>
          <a:bodyPr/>
          <a:lstStyle/>
          <a:p>
            <a:pPr algn="ctr"/>
            <a:r>
              <a:rPr lang="ru-RU" dirty="0" smtClean="0"/>
              <a:t>Глобальные компетенции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Примеры:       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484784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Английский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Интересный, трудный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Говорить, учить , читать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Изучение английского  это полезно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Язык</a:t>
            </a:r>
          </a:p>
        </p:txBody>
      </p:sp>
      <p:pic>
        <p:nvPicPr>
          <p:cNvPr id="5" name="Рисунок 4" descr="C:\Documents and Settings\209\Рабочий стол\СЕМИНАР\IMG2022012808002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9868" r="31506" b="5656"/>
          <a:stretch/>
        </p:blipFill>
        <p:spPr bwMode="auto">
          <a:xfrm rot="16200000">
            <a:off x="2946571" y="795457"/>
            <a:ext cx="3142217" cy="8029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500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404664"/>
            <a:ext cx="7772400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ключевых слов </a:t>
            </a:r>
            <a:br>
              <a:rPr lang="ru-RU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толстых и тонких вопросов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56792"/>
            <a:ext cx="3528392" cy="538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Толстые вопросы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Дайте несколько объяснений, почему...?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Вы считаете (думаете) …?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различие…?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Предположите, что будет, если…?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Что, если…?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03CE42-667B-4E3F-B8BD-424D436EC73B}"/>
              </a:ext>
            </a:extLst>
          </p:cNvPr>
          <p:cNvSpPr txBox="1"/>
          <p:nvPr/>
        </p:nvSpPr>
        <p:spPr>
          <a:xfrm>
            <a:off x="5724128" y="1484784"/>
            <a:ext cx="295232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Тонкие вопросы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Кто…?               Что…?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Когда…?           Может…?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Будет…?           Мог ли …?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Верно ли …?     Было ли …?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…?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 ли Вы…?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7E2C0D-7832-414F-8C3C-BC99044578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661184"/>
            <a:ext cx="1433471" cy="2102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Ментальная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(интеллект карта,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ассоциограмма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Это метод, позволяющий изображать предметы, удобная и эффективная техника мышления и альтернативной записи,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способ систематизации знаний с помощью схем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хорошая подготовка к пересказу.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87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209\Рабочий стол\i.pj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1" y="397852"/>
            <a:ext cx="8248819" cy="56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48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Пример использования ментальной   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карты на уроке литературы</a:t>
            </a:r>
          </a:p>
          <a:p>
            <a:endParaRPr lang="ru-RU" dirty="0"/>
          </a:p>
        </p:txBody>
      </p:sp>
      <p:pic>
        <p:nvPicPr>
          <p:cNvPr id="4" name="Picture 2" descr="C:\Documents and Settings\209\Рабочий стол\hello_html_m2c15921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7" y="1556793"/>
            <a:ext cx="837720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904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СК\Pictures\2022-10-26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3924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028384" cy="80265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Модель  </a:t>
            </a:r>
            <a:r>
              <a:rPr lang="ru-RU" alt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формирования и развития функциональной грамотности </a:t>
            </a:r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5292080" y="1076326"/>
            <a:ext cx="3429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Дерево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b="1" dirty="0">
                <a:solidFill>
                  <a:srgbClr val="373737"/>
                </a:solidFill>
                <a:latin typeface="Times New Roman" pitchFamily="18" charset="0"/>
                <a:cs typeface="Times New Roman" pitchFamily="18" charset="0"/>
              </a:rPr>
              <a:t>функционально грамотная личность</a:t>
            </a:r>
          </a:p>
          <a:p>
            <a:pPr algn="just"/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b="1" dirty="0">
                <a:solidFill>
                  <a:srgbClr val="373737"/>
                </a:solidFill>
                <a:latin typeface="Times New Roman" pitchFamily="18" charset="0"/>
                <a:cs typeface="Times New Roman" pitchFamily="18" charset="0"/>
              </a:rPr>
              <a:t>педагогические технологии</a:t>
            </a:r>
          </a:p>
          <a:p>
            <a:pPr algn="just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Яблочки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b="1" dirty="0">
                <a:solidFill>
                  <a:srgbClr val="373737"/>
                </a:solidFill>
                <a:latin typeface="Times New Roman" pitchFamily="18" charset="0"/>
                <a:cs typeface="Times New Roman" pitchFamily="18" charset="0"/>
              </a:rPr>
              <a:t>ключевые компетенции</a:t>
            </a:r>
          </a:p>
          <a:p>
            <a:pPr algn="just"/>
            <a:r>
              <a:rPr lang="ru-RU" alt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Лейка 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373737"/>
                </a:solidFill>
                <a:latin typeface="Times New Roman" pitchFamily="18" charset="0"/>
                <a:cs typeface="Times New Roman" pitchFamily="18" charset="0"/>
              </a:rPr>
              <a:t>учитель</a:t>
            </a:r>
            <a:r>
              <a:rPr lang="ru-RU" altLang="ru-RU" b="1" dirty="0">
                <a:solidFill>
                  <a:srgbClr val="6F6F6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604" name="Picture 10" descr="C:\Users\Андрей\Desktop\10901655-nzn-n-n--n--n------n------n--nzn--n--------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351155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C:\Users\Андрей\Desktop\default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556">
            <a:off x="5294668" y="3427893"/>
            <a:ext cx="2151063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1403350" y="2420938"/>
            <a:ext cx="6781800" cy="854075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4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14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xn--j1ahfl.xn--p1ai/data/ppt_to_html/u424811/p273828/img1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91264" cy="563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78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2849640" cy="51933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вопросником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80112" y="548680"/>
            <a:ext cx="2808312" cy="5105234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Выбери НЕВЕРНОЕ утверждение.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библиотеки появились на Древнем Востоке.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известную на территории Древнего Востока библиотеку основал Ярослав Мудрый. </a:t>
            </a:r>
          </a:p>
          <a:p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известную на территории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 Руси библиотеку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основал Ярослав Мудрый. </a:t>
            </a:r>
          </a:p>
          <a:p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991995" cy="4529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прочитай текст.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библиотеки появились на Древнем Востоке. Библиотекой называли глиняных табличек с записанными на многих языках текстами по грамматике, астрономии, истории, медицине.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известную древнерусскую библиотеку основал в Киеве князь Ярослав Мудрый. Там хранились церковные книги, переписывались исторические хроники, летописи, лечебники, сочинения по географии.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1.Выбери заголовок к прочитанному тексту:</a:t>
            </a:r>
            <a:endParaRPr lang="ru-RU" sz="1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Первые книги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Первые библиотеки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Ярослав Мудрый</a:t>
            </a:r>
            <a:endParaRPr lang="ru-RU" sz="1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ЗАГРУЗКИ\597847_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088"/>
            <a:ext cx="1751433" cy="16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387949"/>
            <a:ext cx="385191" cy="265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758086"/>
            <a:ext cx="385191" cy="2550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157192"/>
            <a:ext cx="399045" cy="2663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89773" y="1269604"/>
            <a:ext cx="313184" cy="2663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1916832"/>
            <a:ext cx="313184" cy="2663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89773" y="3068960"/>
            <a:ext cx="313184" cy="2663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1540</TotalTime>
  <Words>1461</Words>
  <Application>Microsoft Office PowerPoint</Application>
  <PresentationFormat>Экран (4:3)</PresentationFormat>
  <Paragraphs>247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7" baseType="lpstr">
      <vt:lpstr>ＭＳ ゴシック</vt:lpstr>
      <vt:lpstr>Arial</vt:lpstr>
      <vt:lpstr>Calibri</vt:lpstr>
      <vt:lpstr>Georgia</vt:lpstr>
      <vt:lpstr>Helvetica Neue Black Condensed</vt:lpstr>
      <vt:lpstr>Impact</vt:lpstr>
      <vt:lpstr>MS Mincho</vt:lpstr>
      <vt:lpstr>Times New Roman</vt:lpstr>
      <vt:lpstr>Verdana</vt:lpstr>
      <vt:lpstr>Wingdings</vt:lpstr>
      <vt:lpstr>Wingdings 2</vt:lpstr>
      <vt:lpstr>Аспект</vt:lpstr>
      <vt:lpstr>Эффективные методы и приёмы формирования функциональной грамотности      </vt:lpstr>
      <vt:lpstr>Умения и качества необходимые человеку 21 века</vt:lpstr>
      <vt:lpstr>Презентация PowerPoint</vt:lpstr>
      <vt:lpstr>Презентация PowerPoint</vt:lpstr>
      <vt:lpstr>ЧИТАТЕЛЬСКАЯ ГРАМОТНОСТЬ</vt:lpstr>
      <vt:lpstr>Презентация PowerPoint</vt:lpstr>
      <vt:lpstr> Примеры ключевых слов  толстых и тонких вопросов</vt:lpstr>
      <vt:lpstr>Презентация PowerPoint</vt:lpstr>
      <vt:lpstr>Работа с вопросником</vt:lpstr>
      <vt:lpstr>Умение самостоятельно создавать  и оформлять несплошной текст</vt:lpstr>
      <vt:lpstr>Умение переводить информацию в другие текстовые формы. (Создать сплошной текст на основе несплошного текста)</vt:lpstr>
      <vt:lpstr>Приём «Реконструкция текста»  </vt:lpstr>
      <vt:lpstr>Приём «Кластер»</vt:lpstr>
      <vt:lpstr>Презентация PowerPoint</vt:lpstr>
      <vt:lpstr>Приём «Детонантный граф»</vt:lpstr>
      <vt:lpstr>Презентация PowerPoint</vt:lpstr>
      <vt:lpstr>Презентация PowerPoint</vt:lpstr>
      <vt:lpstr>Презентация PowerPoint</vt:lpstr>
      <vt:lpstr>Приём «Письмо с дырками»</vt:lpstr>
      <vt:lpstr>Приём «Лови ошибку»</vt:lpstr>
      <vt:lpstr>Приём «Буктрейлер»</vt:lpstr>
      <vt:lpstr>Приём «Проблемная ситуация»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Приём «Облако слов»</vt:lpstr>
      <vt:lpstr>Презентация PowerPoint</vt:lpstr>
      <vt:lpstr>Презентация PowerPoint</vt:lpstr>
      <vt:lpstr>Умение использовать полученную информацию для решения учебной задачи: </vt:lpstr>
      <vt:lpstr>Изучите плакат и расскажите о чудесах и свойствах русского языка.</vt:lpstr>
      <vt:lpstr>Презентация PowerPoint</vt:lpstr>
      <vt:lpstr>Презентация PowerPoint</vt:lpstr>
      <vt:lpstr>Математическая грамотность</vt:lpstr>
      <vt:lpstr>Логические задания на уроках математики:  Ребусы </vt:lpstr>
      <vt:lpstr>Заполнить пустые места</vt:lpstr>
      <vt:lpstr>Продолжить числовые ряды</vt:lpstr>
      <vt:lpstr>Различные  формы  работы над задачей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Учебная ситуация</vt:lpstr>
      <vt:lpstr>Естественнонаучная грамотность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Глобальные компетенции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 формирования и развития функциональной грамотности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RePack by Diakov</cp:lastModifiedBy>
  <cp:revision>112</cp:revision>
  <dcterms:created xsi:type="dcterms:W3CDTF">2021-10-20T09:07:34Z</dcterms:created>
  <dcterms:modified xsi:type="dcterms:W3CDTF">2024-01-11T13:04:40Z</dcterms:modified>
</cp:coreProperties>
</file>