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04ADB6B-5C10-44C1-9EC0-760AD373C86C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39D3B7F-3600-482E-AFFE-68824D699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ADB6B-5C10-44C1-9EC0-760AD373C86C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3B7F-3600-482E-AFFE-68824D699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ADB6B-5C10-44C1-9EC0-760AD373C86C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3B7F-3600-482E-AFFE-68824D699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04ADB6B-5C10-44C1-9EC0-760AD373C86C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3B7F-3600-482E-AFFE-68824D699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04ADB6B-5C10-44C1-9EC0-760AD373C86C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39D3B7F-3600-482E-AFFE-68824D69963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04ADB6B-5C10-44C1-9EC0-760AD373C86C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9D3B7F-3600-482E-AFFE-68824D699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04ADB6B-5C10-44C1-9EC0-760AD373C86C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39D3B7F-3600-482E-AFFE-68824D699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ADB6B-5C10-44C1-9EC0-760AD373C86C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D3B7F-3600-482E-AFFE-68824D699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04ADB6B-5C10-44C1-9EC0-760AD373C86C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9D3B7F-3600-482E-AFFE-68824D699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04ADB6B-5C10-44C1-9EC0-760AD373C86C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39D3B7F-3600-482E-AFFE-68824D699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04ADB6B-5C10-44C1-9EC0-760AD373C86C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39D3B7F-3600-482E-AFFE-68824D699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04ADB6B-5C10-44C1-9EC0-760AD373C86C}" type="datetimeFigureOut">
              <a:rPr lang="ru-RU" smtClean="0"/>
              <a:pPr/>
              <a:t>16.06.2024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39D3B7F-3600-482E-AFFE-68824D6996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strips dir="rd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76288"/>
            <a:ext cx="8892480" cy="27247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Лихановские</a:t>
            </a:r>
            <a:r>
              <a:rPr lang="ru-RU" b="1" dirty="0" smtClean="0"/>
              <a:t> чтения как основа нравственного воспитания на уроках литературы 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4293096"/>
            <a:ext cx="8062912" cy="211264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Учитель русского языка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 литературы 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МКОУ </a:t>
            </a:r>
            <a:r>
              <a:rPr lang="ru-RU" b="1" dirty="0" err="1" smtClean="0">
                <a:solidFill>
                  <a:schemeClr val="tx1"/>
                </a:solidFill>
              </a:rPr>
              <a:t>Шумская</a:t>
            </a:r>
            <a:r>
              <a:rPr lang="ru-RU" b="1" dirty="0" smtClean="0">
                <a:solidFill>
                  <a:schemeClr val="tx1"/>
                </a:solidFill>
              </a:rPr>
              <a:t> СОШ: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 Карпова Е.В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Театральная постановка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 descr="C:\Users\Acer\Desktop\Новая папка (3)\IMG_20230524_135744_1.jpg"/>
          <p:cNvPicPr>
            <a:picLocks noChangeAspect="1" noChangeArrowheads="1"/>
          </p:cNvPicPr>
          <p:nvPr/>
        </p:nvPicPr>
        <p:blipFill>
          <a:blip r:embed="rId2" cstate="print"/>
          <a:srcRect l="5539" t="17849" r="4733" b="9777"/>
          <a:stretch>
            <a:fillRect/>
          </a:stretch>
        </p:blipFill>
        <p:spPr bwMode="auto">
          <a:xfrm>
            <a:off x="0" y="1052736"/>
            <a:ext cx="5475547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cer\Desktop\Новая папка (3)\IMG_20230523_1108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560" y="3887670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Продолжение работы  по произведениям А,А. </a:t>
            </a:r>
            <a:r>
              <a:rPr lang="ru-RU" b="1" dirty="0" err="1" smtClean="0">
                <a:solidFill>
                  <a:schemeClr val="tx1"/>
                </a:solidFill>
                <a:effectLst/>
              </a:rPr>
              <a:t>Лиханова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Выпуск </a:t>
            </a:r>
            <a:r>
              <a:rPr lang="ru-RU" dirty="0" smtClean="0"/>
              <a:t> литературной </a:t>
            </a:r>
            <a:r>
              <a:rPr lang="ru-RU" dirty="0" smtClean="0"/>
              <a:t>газеты по творчеству </a:t>
            </a:r>
            <a:r>
              <a:rPr lang="ru-RU" dirty="0" err="1" smtClean="0"/>
              <a:t>А.А.Лиханова</a:t>
            </a:r>
            <a:r>
              <a:rPr lang="ru-RU" dirty="0" smtClean="0"/>
              <a:t> (5-11 классы)</a:t>
            </a:r>
          </a:p>
          <a:p>
            <a:r>
              <a:rPr lang="ru-RU" dirty="0" smtClean="0"/>
              <a:t>Литературный турнир по произведениям </a:t>
            </a:r>
            <a:r>
              <a:rPr lang="ru-RU" dirty="0" err="1" smtClean="0"/>
              <a:t>А.А.Лиханова</a:t>
            </a:r>
            <a:r>
              <a:rPr lang="ru-RU" dirty="0" smtClean="0"/>
              <a:t> (5 – 8 классы)</a:t>
            </a:r>
          </a:p>
          <a:p>
            <a:r>
              <a:rPr lang="ru-RU" dirty="0" smtClean="0"/>
              <a:t>Конкурс презентаций по творчеству А.А. </a:t>
            </a:r>
            <a:r>
              <a:rPr lang="ru-RU" dirty="0" err="1" smtClean="0"/>
              <a:t>Лиханова</a:t>
            </a:r>
            <a:r>
              <a:rPr lang="ru-RU" dirty="0" smtClean="0"/>
              <a:t>( 9 -11 классы)</a:t>
            </a:r>
          </a:p>
          <a:p>
            <a:r>
              <a:rPr lang="ru-RU" dirty="0" smtClean="0"/>
              <a:t>Премьера спектакля школьного клуба «Родник» по повести </a:t>
            </a:r>
            <a:r>
              <a:rPr lang="ru-RU" dirty="0" err="1" smtClean="0"/>
              <a:t>Лиханова</a:t>
            </a:r>
            <a:r>
              <a:rPr lang="ru-RU" dirty="0" smtClean="0"/>
              <a:t> «Деревянные кони»    «Чужого горя не бывает»</a:t>
            </a:r>
            <a:endParaRPr lang="ru-RU" dirty="0"/>
          </a:p>
        </p:txBody>
      </p:sp>
    </p:spTree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Слово –сильное оружие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Произведения </a:t>
            </a:r>
            <a:r>
              <a:rPr lang="ru-RU" b="1" dirty="0" err="1" smtClean="0"/>
              <a:t>А.А.Лиханова</a:t>
            </a:r>
            <a:r>
              <a:rPr lang="ru-RU" b="1" dirty="0" smtClean="0"/>
              <a:t> – благодатная почва, на которой можно вырастить высоконравственных людей.</a:t>
            </a:r>
          </a:p>
          <a:p>
            <a:pPr algn="ctr"/>
            <a:r>
              <a:rPr lang="ru-RU" b="1" dirty="0" smtClean="0"/>
              <a:t>Учитель литературы – воспитатель ума </a:t>
            </a:r>
            <a:r>
              <a:rPr lang="ru-RU" b="1" smtClean="0"/>
              <a:t>и души.</a:t>
            </a:r>
            <a:endParaRPr lang="ru-RU" b="1" dirty="0"/>
          </a:p>
        </p:txBody>
      </p:sp>
    </p:spTree>
  </p:cSld>
  <p:clrMapOvr>
    <a:masterClrMapping/>
  </p:clrMapOvr>
  <p:transition spd="slow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Acer\Desktop\31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67494"/>
            <a:ext cx="9396536" cy="229741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/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6493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Значение нравственного воспитания на уроках литературы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Литература формирует духовный облик и нравственные ориентиры молодого поколения</a:t>
            </a:r>
          </a:p>
          <a:p>
            <a:r>
              <a:rPr lang="ru-RU" dirty="0" smtClean="0"/>
              <a:t>Литература  отвечает за первостепенные задачи:</a:t>
            </a:r>
          </a:p>
          <a:p>
            <a:r>
              <a:rPr lang="ru-RU" dirty="0" smtClean="0"/>
              <a:t>духовно-нравственное развитие,</a:t>
            </a:r>
          </a:p>
          <a:p>
            <a:r>
              <a:rPr lang="ru-RU" dirty="0" smtClean="0"/>
              <a:t>воспитание</a:t>
            </a:r>
          </a:p>
          <a:p>
            <a:r>
              <a:rPr lang="ru-RU" dirty="0" smtClean="0"/>
              <a:t>социализация</a:t>
            </a:r>
          </a:p>
        </p:txBody>
      </p:sp>
    </p:spTree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892480" cy="139903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/>
              </a:rPr>
              <a:t>Задачи учителя-словесника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Учитель литературы должен каждый урок сделать нравственным.</a:t>
            </a:r>
          </a:p>
          <a:p>
            <a:r>
              <a:rPr lang="ru-RU" dirty="0" smtClean="0"/>
              <a:t>Урок литературы – это разговор  с поколением будущего о вечных вопросах Жизни: любви и дружбе, чистой совести и правде, о человеке и человечестве, о душе и духовности.</a:t>
            </a:r>
            <a:endParaRPr lang="ru-RU" dirty="0"/>
          </a:p>
        </p:txBody>
      </p:sp>
    </p:spTree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399032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/>
              </a:rPr>
              <a:t>Литературные чтения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4978896" cy="457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Альберт Анатольевич </a:t>
            </a:r>
            <a:r>
              <a:rPr lang="ru-RU" dirty="0" err="1" smtClean="0"/>
              <a:t>Лиханов</a:t>
            </a:r>
            <a:r>
              <a:rPr lang="ru-RU" dirty="0" smtClean="0"/>
              <a:t> (1935-2021) – писатель, активный общественный деятель, педагог.</a:t>
            </a:r>
          </a:p>
          <a:p>
            <a:r>
              <a:rPr lang="ru-RU" dirty="0" smtClean="0"/>
              <a:t>Литературные чтения – это погружение в творчество писателя, пробуждение интереса к личности автора и его произведениям</a:t>
            </a:r>
            <a:endParaRPr lang="ru-RU" dirty="0"/>
          </a:p>
        </p:txBody>
      </p:sp>
      <p:pic>
        <p:nvPicPr>
          <p:cNvPr id="1027" name="Picture 3" descr="C:\Users\Acer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412776"/>
            <a:ext cx="3384376" cy="5085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/>
              </a:rPr>
              <a:t>Нравственные вопросы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Можно  ли женщину, отказавшуюся от своего больного ребенка, назвать </a:t>
            </a:r>
            <a:r>
              <a:rPr lang="ru-RU" dirty="0" smtClean="0"/>
              <a:t>матерью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Можно ли Вадьку осуждать за то, что он « </a:t>
            </a:r>
            <a:r>
              <a:rPr lang="ru-RU" dirty="0" err="1" smtClean="0"/>
              <a:t>шакалит</a:t>
            </a:r>
            <a:r>
              <a:rPr lang="ru-RU" dirty="0" smtClean="0"/>
              <a:t>» в </a:t>
            </a:r>
            <a:r>
              <a:rPr lang="ru-RU" dirty="0" smtClean="0"/>
              <a:t>столовой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/>
          </a:p>
          <a:p>
            <a:r>
              <a:rPr lang="ru-RU" dirty="0" smtClean="0"/>
              <a:t>Почему учитель тратит все свои деньги на витамины голодным </a:t>
            </a:r>
            <a:r>
              <a:rPr lang="ru-RU" dirty="0" smtClean="0"/>
              <a:t>детям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/>
          </a:p>
          <a:p>
            <a:r>
              <a:rPr lang="ru-RU" dirty="0" smtClean="0"/>
              <a:t>Что  можно сказать о человеке, который говорит  следующие  слова: «Голод убивает всякий стыд</a:t>
            </a:r>
            <a:r>
              <a:rPr lang="ru-RU" dirty="0" smtClean="0"/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Письмо литературному герою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1628800"/>
            <a:ext cx="5266928" cy="48260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Я боялась за вас, но вы выжили.</a:t>
            </a:r>
          </a:p>
          <a:p>
            <a:r>
              <a:rPr lang="ru-RU" dirty="0" smtClean="0"/>
              <a:t>Ты смелый, заботливый, ответственный брат.  Твоя выносливость поразила меня.</a:t>
            </a:r>
          </a:p>
          <a:p>
            <a:r>
              <a:rPr lang="ru-RU" dirty="0" smtClean="0"/>
              <a:t>Коля, ты очень хороший друг.</a:t>
            </a:r>
          </a:p>
          <a:p>
            <a:r>
              <a:rPr lang="ru-RU" dirty="0" smtClean="0"/>
              <a:t>Спасибо, Анна </a:t>
            </a:r>
            <a:r>
              <a:rPr lang="ru-RU" dirty="0" err="1" smtClean="0"/>
              <a:t>Николаевна,за</a:t>
            </a:r>
            <a:r>
              <a:rPr lang="ru-RU" dirty="0" smtClean="0"/>
              <a:t> все. Мы помним войну и не забудем ее никогда</a:t>
            </a:r>
            <a:endParaRPr lang="ru-RU" dirty="0"/>
          </a:p>
        </p:txBody>
      </p:sp>
      <p:pic>
        <p:nvPicPr>
          <p:cNvPr id="2050" name="Picture 2" descr="C:\Users\Acer\Desktop\images1.png"/>
          <p:cNvPicPr>
            <a:picLocks noChangeAspect="1" noChangeArrowheads="1"/>
          </p:cNvPicPr>
          <p:nvPr/>
        </p:nvPicPr>
        <p:blipFill>
          <a:blip r:embed="rId2" cstate="print"/>
          <a:srcRect l="17581" r="17117"/>
          <a:stretch>
            <a:fillRect/>
          </a:stretch>
        </p:blipFill>
        <p:spPr bwMode="auto">
          <a:xfrm>
            <a:off x="395536" y="2492896"/>
            <a:ext cx="2880320" cy="30963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effectLst/>
              </a:rPr>
              <a:t>Конкурс рисунков 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t="6617" r="4962" b="4060"/>
          <a:stretch>
            <a:fillRect/>
          </a:stretch>
        </p:blipFill>
        <p:spPr bwMode="auto">
          <a:xfrm rot="16200000">
            <a:off x="-1084684" y="2065412"/>
            <a:ext cx="5373215" cy="3203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203848" y="3645024"/>
            <a:ext cx="4368485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21000" t="22050"/>
          <a:stretch>
            <a:fillRect/>
          </a:stretch>
        </p:blipFill>
        <p:spPr bwMode="auto">
          <a:xfrm>
            <a:off x="6228184" y="332656"/>
            <a:ext cx="2708920" cy="3563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07327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Конкурсное чтение прозы </a:t>
            </a:r>
            <a:br>
              <a:rPr lang="ru-RU" b="1" dirty="0" smtClean="0">
                <a:solidFill>
                  <a:schemeClr val="tx1"/>
                </a:solidFill>
                <a:effectLst/>
              </a:rPr>
            </a:br>
            <a:r>
              <a:rPr lang="ru-RU" b="1" dirty="0" smtClean="0">
                <a:solidFill>
                  <a:schemeClr val="tx1"/>
                </a:solidFill>
                <a:effectLst/>
              </a:rPr>
              <a:t>А. </a:t>
            </a:r>
            <a:r>
              <a:rPr lang="ru-RU" b="1" dirty="0" err="1" smtClean="0">
                <a:solidFill>
                  <a:schemeClr val="tx1"/>
                </a:solidFill>
                <a:effectLst/>
              </a:rPr>
              <a:t>Лиханова</a:t>
            </a:r>
            <a:r>
              <a:rPr lang="ru-RU" b="1" dirty="0" smtClean="0">
                <a:solidFill>
                  <a:schemeClr val="tx1"/>
                </a:solidFill>
                <a:effectLst/>
              </a:rPr>
              <a:t> 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4098" name="Picture 2" descr="C:\Users\Acer\Desktop\Новая папка (3)\IMG-9de88ca860ebebfb61310568f7455f6c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806489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332656"/>
            <a:ext cx="9540552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ffectLst/>
              </a:rPr>
              <a:t>Уроки по творчеству</a:t>
            </a:r>
            <a:br>
              <a:rPr lang="ru-RU" b="1" dirty="0" smtClean="0">
                <a:solidFill>
                  <a:schemeClr val="tx1"/>
                </a:solidFill>
                <a:effectLst/>
              </a:rPr>
            </a:br>
            <a:r>
              <a:rPr lang="ru-RU" b="1" dirty="0" smtClean="0">
                <a:solidFill>
                  <a:schemeClr val="tx1"/>
                </a:solidFill>
                <a:effectLst/>
              </a:rPr>
              <a:t> А.А. </a:t>
            </a:r>
            <a:r>
              <a:rPr lang="ru-RU" b="1" dirty="0" err="1" smtClean="0">
                <a:solidFill>
                  <a:schemeClr val="tx1"/>
                </a:solidFill>
                <a:effectLst/>
              </a:rPr>
              <a:t>Лиханова</a:t>
            </a:r>
            <a:endParaRPr lang="ru-RU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5122" name="Picture 2" descr="C:\Users\Acer\Desktop\Новая папка (3)\IMG-599806d8b01f924582f70b147dde34ec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27430"/>
            <a:ext cx="6840760" cy="513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283</TotalTime>
  <Words>318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Лихановские чтения как основа нравственного воспитания на уроках литературы  </vt:lpstr>
      <vt:lpstr>Значение нравственного воспитания на уроках литературы</vt:lpstr>
      <vt:lpstr>Задачи учителя-словесника</vt:lpstr>
      <vt:lpstr>Литературные чтения</vt:lpstr>
      <vt:lpstr>Нравственные вопросы</vt:lpstr>
      <vt:lpstr>Письмо литературному герою</vt:lpstr>
      <vt:lpstr>Конкурс рисунков </vt:lpstr>
      <vt:lpstr>Конкурсное чтение прозы  А. Лиханова </vt:lpstr>
      <vt:lpstr>Уроки по творчеству  А.А. Лиханова</vt:lpstr>
      <vt:lpstr>Театральная постановка</vt:lpstr>
      <vt:lpstr>Продолжение работы  по произведениям А,А. Лиханова</vt:lpstr>
      <vt:lpstr>Слово –сильное оружие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Лихановские чтения как основа нравственного воспитания на уроках литературы  </dc:title>
  <dc:creator>Acer</dc:creator>
  <cp:lastModifiedBy>ВАЛЕНТИНА</cp:lastModifiedBy>
  <cp:revision>33</cp:revision>
  <dcterms:created xsi:type="dcterms:W3CDTF">2024-08-25T09:20:43Z</dcterms:created>
  <dcterms:modified xsi:type="dcterms:W3CDTF">2024-06-15T19:53:55Z</dcterms:modified>
</cp:coreProperties>
</file>